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689" r:id="rId5"/>
  </p:sldMasterIdLst>
  <p:notesMasterIdLst>
    <p:notesMasterId r:id="rId55"/>
  </p:notesMasterIdLst>
  <p:handoutMasterIdLst>
    <p:handoutMasterId r:id="rId56"/>
  </p:handoutMasterIdLst>
  <p:sldIdLst>
    <p:sldId id="294" r:id="rId6"/>
    <p:sldId id="258" r:id="rId7"/>
    <p:sldId id="259" r:id="rId8"/>
    <p:sldId id="260" r:id="rId9"/>
    <p:sldId id="302" r:id="rId10"/>
    <p:sldId id="298" r:id="rId11"/>
    <p:sldId id="299" r:id="rId12"/>
    <p:sldId id="300" r:id="rId13"/>
    <p:sldId id="301" r:id="rId14"/>
    <p:sldId id="305" r:id="rId15"/>
    <p:sldId id="309" r:id="rId16"/>
    <p:sldId id="307" r:id="rId17"/>
    <p:sldId id="306" r:id="rId18"/>
    <p:sldId id="308" r:id="rId19"/>
    <p:sldId id="311" r:id="rId20"/>
    <p:sldId id="312" r:id="rId21"/>
    <p:sldId id="313" r:id="rId22"/>
    <p:sldId id="343" r:id="rId23"/>
    <p:sldId id="342" r:id="rId24"/>
    <p:sldId id="314" r:id="rId25"/>
    <p:sldId id="344" r:id="rId26"/>
    <p:sldId id="317" r:id="rId27"/>
    <p:sldId id="318" r:id="rId28"/>
    <p:sldId id="345" r:id="rId29"/>
    <p:sldId id="319" r:id="rId30"/>
    <p:sldId id="321" r:id="rId31"/>
    <p:sldId id="322" r:id="rId32"/>
    <p:sldId id="336" r:id="rId33"/>
    <p:sldId id="324" r:id="rId34"/>
    <p:sldId id="330" r:id="rId35"/>
    <p:sldId id="338" r:id="rId36"/>
    <p:sldId id="354" r:id="rId37"/>
    <p:sldId id="325" r:id="rId38"/>
    <p:sldId id="329" r:id="rId39"/>
    <p:sldId id="357" r:id="rId40"/>
    <p:sldId id="355" r:id="rId41"/>
    <p:sldId id="358" r:id="rId42"/>
    <p:sldId id="346" r:id="rId43"/>
    <p:sldId id="347" r:id="rId44"/>
    <p:sldId id="348" r:id="rId45"/>
    <p:sldId id="349" r:id="rId46"/>
    <p:sldId id="361" r:id="rId47"/>
    <p:sldId id="351" r:id="rId48"/>
    <p:sldId id="352" r:id="rId49"/>
    <p:sldId id="362" r:id="rId50"/>
    <p:sldId id="360" r:id="rId51"/>
    <p:sldId id="327" r:id="rId52"/>
    <p:sldId id="328" r:id="rId53"/>
    <p:sldId id="337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EEBAAF-5C43-4684-BD2D-B706080EC64C}">
          <p14:sldIdLst>
            <p14:sldId id="294"/>
          </p14:sldIdLst>
        </p14:section>
        <p14:section name="Project Idea" id="{7577329F-8767-4D11-9B19-E55D71E2C952}">
          <p14:sldIdLst>
            <p14:sldId id="258"/>
            <p14:sldId id="259"/>
            <p14:sldId id="260"/>
          </p14:sldIdLst>
        </p14:section>
        <p14:section name="Project significance" id="{3E006262-579A-47E3-8065-A4C71B5E9BD0}">
          <p14:sldIdLst>
            <p14:sldId id="302"/>
            <p14:sldId id="298"/>
            <p14:sldId id="299"/>
          </p14:sldIdLst>
        </p14:section>
        <p14:section name="Project specifications" id="{91AEB66A-8A66-4ED2-9CB2-AB7E0EAF2685}">
          <p14:sldIdLst>
            <p14:sldId id="300"/>
            <p14:sldId id="301"/>
            <p14:sldId id="305"/>
            <p14:sldId id="309"/>
            <p14:sldId id="307"/>
            <p14:sldId id="306"/>
            <p14:sldId id="308"/>
            <p14:sldId id="311"/>
            <p14:sldId id="312"/>
            <p14:sldId id="313"/>
            <p14:sldId id="343"/>
            <p14:sldId id="342"/>
            <p14:sldId id="314"/>
            <p14:sldId id="344"/>
            <p14:sldId id="317"/>
            <p14:sldId id="318"/>
            <p14:sldId id="345"/>
            <p14:sldId id="319"/>
            <p14:sldId id="321"/>
            <p14:sldId id="322"/>
          </p14:sldIdLst>
        </p14:section>
        <p14:section name="Time Plan" id="{3B295705-2CE0-4B62-9C39-F270C517F8D2}">
          <p14:sldIdLst>
            <p14:sldId id="336"/>
            <p14:sldId id="324"/>
            <p14:sldId id="330"/>
            <p14:sldId id="338"/>
            <p14:sldId id="354"/>
          </p14:sldIdLst>
        </p14:section>
        <p14:section name="Demo" id="{0398A59B-7636-4883-AC8F-05849CF088F9}">
          <p14:sldIdLst>
            <p14:sldId id="325"/>
            <p14:sldId id="329"/>
            <p14:sldId id="357"/>
            <p14:sldId id="355"/>
            <p14:sldId id="358"/>
            <p14:sldId id="346"/>
            <p14:sldId id="347"/>
            <p14:sldId id="348"/>
            <p14:sldId id="349"/>
            <p14:sldId id="361"/>
            <p14:sldId id="351"/>
            <p14:sldId id="352"/>
            <p14:sldId id="362"/>
            <p14:sldId id="360"/>
          </p14:sldIdLst>
        </p14:section>
        <p14:section name="Conclusion" id="{0FEA7EB8-00EF-44FB-B4CD-78757AF3B40E}">
          <p14:sldIdLst>
            <p14:sldId id="327"/>
            <p14:sldId id="32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64587B-55B4-FBF2-0FA7-C5C3A2002601}" name="Alicia Velasco Santiago" initials="AVS" userId="S::avelasco@freepikco.onmicrosoft.com::6ebda6ea-dc2d-49ad-b83c-c987d890dd8e" providerId="AD"/>
  <p188:author id="{5EBDB1DB-79A8-947B-9063-5F17B44521F2}" name="Ruben Martin Sanchez" initials="RMS" userId="e84aa1c1e377097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FFFB"/>
    <a:srgbClr val="FF6624"/>
    <a:srgbClr val="408C5D"/>
    <a:srgbClr val="FFFFFF"/>
    <a:srgbClr val="F9F9F1"/>
    <a:srgbClr val="3E4C4C"/>
    <a:srgbClr val="A3D392"/>
    <a:srgbClr val="74918C"/>
    <a:srgbClr val="E7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4" autoAdjust="0"/>
    <p:restoredTop sz="96713" autoAdjust="0"/>
  </p:normalViewPr>
  <p:slideViewPr>
    <p:cSldViewPr snapToGrid="0" showGuides="1">
      <p:cViewPr varScale="1">
        <p:scale>
          <a:sx n="117" d="100"/>
          <a:sy n="117" d="100"/>
        </p:scale>
        <p:origin x="384" y="8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18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8/10/relationships/authors" Target="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E3E546-B60C-492A-8D16-A59B0770EA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5CABD8-57B8-43EE-96EA-D870770C81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F6F6D-2262-467B-9F31-363FEF7BC48A}" type="datetimeFigureOut">
              <a:rPr lang="es-ES" smtClean="0"/>
              <a:t>20/07/2022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4550E2-F10A-4D8C-9D69-003BBEFCA3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B2B0F7-1C7A-4CBF-BF35-9A7B96BB3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68494-18A3-460E-B1EE-C7C4A533F12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480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7DF6A-D5E5-488E-9109-7EC3FCA8962B}" type="datetimeFigureOut">
              <a:rPr lang="es-ES" smtClean="0"/>
              <a:t>20/07/2022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14E7-2CE9-457A-95A6-BFA02A45C721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563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14E7-2CE9-457A-95A6-BFA02A45C72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26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D9E1-2A4F-4031-9A4B-0354AA75EECA}"/>
              </a:ext>
            </a:extLst>
          </p:cNvPr>
          <p:cNvSpPr/>
          <p:nvPr userDrawn="1"/>
        </p:nvSpPr>
        <p:spPr>
          <a:xfrm>
            <a:off x="6271260" y="0"/>
            <a:ext cx="2872740" cy="5143500"/>
          </a:xfrm>
          <a:prstGeom prst="rect">
            <a:avLst/>
          </a:prstGeom>
          <a:solidFill>
            <a:srgbClr val="A3D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3900" y="653608"/>
            <a:ext cx="4878000" cy="3009600"/>
          </a:xfrm>
        </p:spPr>
        <p:txBody>
          <a:bodyPr anchor="ctr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3899" y="3562240"/>
            <a:ext cx="4878000" cy="37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latin typeface="Montserra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3AE76773-257D-4ABE-9FE4-940924E8C48A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9513EFF7-90E2-431F-8E31-BA0CE4C55B2F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BBEB01E-00E2-4AF6-8E95-9D68EE95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EF259C1A-A07C-4876-B245-946CBDF0FC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6600" y="2214000"/>
            <a:ext cx="2548800" cy="38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F9DC7EB-DD48-47C3-84E3-B85DD18B8CA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416600" y="1821600"/>
            <a:ext cx="2548800" cy="39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A83D1AE-2160-4267-968E-97ACD5CAE2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75000" y="2214000"/>
            <a:ext cx="2548800" cy="38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E3E15249-BC3C-4A1B-8AE9-FB1522FF30D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74279" y="1821600"/>
            <a:ext cx="2550242" cy="39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505F309F-DEF7-4BEB-A516-EB276EE3506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175000" y="4014000"/>
            <a:ext cx="2548800" cy="39319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916F5B2C-32F2-4B58-A625-8B9488712FA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74279" y="3636000"/>
            <a:ext cx="2550242" cy="393192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C8D70CF9-AFEC-4EEF-8738-450A1898596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16600" y="4014000"/>
            <a:ext cx="2548800" cy="39319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CCCD16AF-45E4-4B73-8D05-3DA7CFADBC8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15879" y="3639600"/>
            <a:ext cx="2550242" cy="3924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28A223A3-15DD-475B-AD8A-CD3411FCD577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416600" y="1231200"/>
            <a:ext cx="2548800" cy="392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23E83119-3348-458E-BFA8-4EFD059588A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174279" y="1231200"/>
            <a:ext cx="2550242" cy="392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01CEA756-96F4-45D1-B687-2A39EC171B2E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415879" y="3027600"/>
            <a:ext cx="2550242" cy="414984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1CA9C754-C75E-4072-95DF-5A052ADBC4B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174279" y="3027600"/>
            <a:ext cx="2550242" cy="41498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490526C-D60D-4B14-8F43-F1B8B54F75FC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355E7D4-C74C-4848-A027-E775BFECD14C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432000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900" y="2406828"/>
            <a:ext cx="7696200" cy="2184224"/>
          </a:xfrm>
        </p:spPr>
        <p:txBody>
          <a:bodyPr anchor="ctr"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90B421-C816-4E55-A4CC-1C8849D91A3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5994334" cy="1076602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43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4EBFA0-46B6-4893-8D00-D339F577D223}"/>
              </a:ext>
            </a:extLst>
          </p:cNvPr>
          <p:cNvSpPr/>
          <p:nvPr userDrawn="1"/>
        </p:nvSpPr>
        <p:spPr>
          <a:xfrm rot="16200000">
            <a:off x="6203631" y="2216468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31921B3-F24C-4C78-964C-AF06B10C73B7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0855" y="4591049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559AF6-F4A5-4E5A-B98F-FFBBCC02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560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3C49DE8-F141-4074-AB71-3682D2E62103}"/>
              </a:ext>
            </a:extLst>
          </p:cNvPr>
          <p:cNvSpPr/>
          <p:nvPr userDrawn="1"/>
        </p:nvSpPr>
        <p:spPr>
          <a:xfrm rot="16200000">
            <a:off x="3989437" y="-4002775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9158A42-BE1A-4BF1-8C5A-11AE47ED54BF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604AAA2-568E-49D7-AB45-7C4A7023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435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880E4960-4B8C-4C56-8BC7-C8D08DE096E9}"/>
              </a:ext>
            </a:extLst>
          </p:cNvPr>
          <p:cNvSpPr/>
          <p:nvPr userDrawn="1"/>
        </p:nvSpPr>
        <p:spPr>
          <a:xfrm rot="16200000">
            <a:off x="3740738" y="-3754076"/>
            <a:ext cx="1662522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2DF198D-39B0-439D-8815-EC9D8D57F79F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24602" y="3022956"/>
            <a:ext cx="2063234" cy="55593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30664" y="3855599"/>
            <a:ext cx="2062800" cy="55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4602" y="2664000"/>
            <a:ext cx="2063235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37516" y="3506400"/>
            <a:ext cx="2062800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77599" y="3025217"/>
            <a:ext cx="2062800" cy="55284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2E32F5-453B-4561-AF64-F9E3464B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A531E7D-46E0-4FAD-AF12-F453E479AF7F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0497A89-91C5-42B7-A41F-487DF58B37F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5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B65DBD9-7306-4D00-83C9-98A2EAEBF9CF}"/>
              </a:ext>
            </a:extLst>
          </p:cNvPr>
          <p:cNvSpPr/>
          <p:nvPr userDrawn="1"/>
        </p:nvSpPr>
        <p:spPr>
          <a:xfrm rot="16200000">
            <a:off x="6203631" y="2216468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7426D79-E3E1-45CB-BD42-8BCBD4E55B3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0855" y="4591049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4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0008-D9FB-A2D4-2A75-0514164C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E8F06-EE44-4FFC-8BF9-EEFE4055C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563B3-E19A-9FF1-CD87-7F3F5FA8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C27C1-6028-232B-1E2B-76108F41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4FBD0-B46A-8890-DA7C-F8F0E177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E9B0DAE-88E0-4E04-8C3B-5988EFAD312C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2228400"/>
            <a:ext cx="3797299" cy="1026359"/>
          </a:xfrm>
        </p:spPr>
        <p:txBody>
          <a:bodyPr anchor="ctr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81600" y="3121200"/>
            <a:ext cx="3177540" cy="6601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75200" y="1310400"/>
            <a:ext cx="1187700" cy="766187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5000" b="1" kern="1200" dirty="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1256C1C-053B-4ED1-8CD3-9B85B4BFEFE8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756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AF1E-A1E2-DD12-A19C-6749D7DD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C477-9856-29BB-9824-3ECAA141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6260-A275-3850-E514-A0BC0059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C4DB2-7AE0-2BD3-96E2-11D4F6E1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3A3F-8EBC-202A-17A0-75070072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4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644A-F33C-0510-E0A6-0EA4711C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BB3B6-518E-3E01-36B4-E03996DF7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748C4-40D3-D1D7-98E1-13240B5C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58B8-18E8-F9B6-79F1-204DFA6D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36BB-C52D-52E4-8493-36F1F3E6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4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92E0-2D3D-2B4A-ADC5-1A1635AC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A78BF-EE01-944F-3A69-B8EE1115F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6365D-6344-6D8D-0CD2-9A2602DFF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5DF83-0265-F79E-B043-CC41CE03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37054-E54E-8D4D-8752-53A74A68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461EF-A726-465B-6A4C-5DF22EEE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05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AEA0-57EA-DE16-9AAA-823E1CEF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F7A38-9E8D-E4B3-78A2-8880FA514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5BBB3-7187-4D1F-5570-76B0F75F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BEA8C-7E51-F73D-2726-BE2B3073D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E329-0BAA-3723-1159-0654E9B48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232D3-B766-CA0B-7341-53632674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EC9D-0E1D-1212-D171-2E2B5E3E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2EC67F-E6C5-9AF9-305F-37419796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99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21F7-9669-45A0-B5F7-97DB072D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B69D7-712D-7DD4-233F-71C693AF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BF785-AA17-1455-614B-32932DBF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0EBFD-55EF-DE1B-978B-9491ED61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36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D5608-2BAF-6BB3-32DE-A9D92C9B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DAA2-23E4-4711-89F8-DFA98432E9FA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F8956-4AE8-DAE3-7399-F93954C8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88902-8C30-5B3C-9904-26ACA9EA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9FC7-B9A5-4C1F-887C-C733268AC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3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7AD2-F233-2BB9-6379-659CBD83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545B-12CE-8D1E-EFB2-CD906697F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DCB3-E54F-A98F-DB0E-DEF039318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7CC9-2F90-29EE-48A5-BAC3B9AB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91E30-1D8B-3C0A-BC8F-28F36F92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D6196-79D4-7C8F-911E-2D3E87B5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84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44C8-6E8F-DAE0-338E-C03AF0F6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78A08-8DE5-8629-8707-51CD5C96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18496-3742-C73D-9219-2840118D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15D96-8551-135A-1BCF-EDC177B1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1BBF3-C272-20D9-7C72-C336F81E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408CD-D181-8D71-7048-BBF7387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5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2EF9-766C-DBA7-E636-0BF5EB26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3476F-A099-3081-97B6-EE15A2957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9170-3308-FA5F-9B72-A3AB5E10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C06C2-DE7F-7744-7361-06D6BC4B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1F30-2356-8129-2785-A64C8C51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73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A264F-60BB-00BC-1688-3438807F6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DDA49-06A4-E4D5-6F0C-69143FC36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AECF-2E98-2BC1-97D2-A7CE4278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B3541-285F-DDEA-FBA8-2102C7BB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8633-0892-9A0A-F54E-F679AFA8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9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490526C-D60D-4B14-8F43-F1B8B54F75FC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355E7D4-C74C-4848-A027-E775BFECD14C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900" y="1233489"/>
            <a:ext cx="7696200" cy="3357562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323437-7DAB-4E24-960F-EFA0167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E9B0DAE-88E0-4E04-8C3B-5988EFAD312C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2228400"/>
            <a:ext cx="3797299" cy="1026359"/>
          </a:xfrm>
        </p:spPr>
        <p:txBody>
          <a:bodyPr anchor="ctr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81600" y="3121200"/>
            <a:ext cx="3177540" cy="6601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75200" y="1310400"/>
            <a:ext cx="1187700" cy="766187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5000" b="1" kern="1200" dirty="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1256C1C-053B-4ED1-8CD3-9B85B4BFEFE8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756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91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4B42BB2-1921-4A47-B958-B24B46D1DBA7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5600" y="3599420"/>
            <a:ext cx="2915263" cy="768803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6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476" y="3599420"/>
            <a:ext cx="2915263" cy="770400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45600" y="3239150"/>
            <a:ext cx="2915263" cy="39248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89476" y="3239150"/>
            <a:ext cx="2915263" cy="39248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FF346E-8764-4066-94AC-ECE6D936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4A267CD-0336-4222-9B0B-97C7BE52BBB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4EBFA0-46B6-4893-8D00-D339F577D223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31921B3-F24C-4C78-964C-AF06B10C73B7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892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AAAC595-3CB6-4D7E-B622-9B246615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83E42A68-03E8-420E-808B-76629B06DC8E}"/>
              </a:ext>
            </a:extLst>
          </p:cNvPr>
          <p:cNvSpPr/>
          <p:nvPr userDrawn="1"/>
        </p:nvSpPr>
        <p:spPr>
          <a:xfrm>
            <a:off x="0" y="3897087"/>
            <a:ext cx="9144000" cy="12464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38ADA69-12FD-45DB-89C0-8AE987800295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7705206" cy="450094"/>
          </a:xfr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ED018D-B6A1-4C4F-ABCE-DD3EB252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816F5F-3AB5-46E6-A358-35A2ACB6AF1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23900" y="3060634"/>
            <a:ext cx="7705206" cy="501392"/>
          </a:xfr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4B5F9B-0445-4F64-A7B4-82CD60F950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733550"/>
            <a:ext cx="7696200" cy="128428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>
            <a:lvl1pPr>
              <a:defRPr b="1">
                <a:latin typeface="Poiret One" panose="02000000000000000000" pitchFamily="2" charset="0"/>
                <a:cs typeface="Poppins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>
            <a:extLst>
              <a:ext uri="{FF2B5EF4-FFF2-40B4-BE49-F238E27FC236}">
                <a16:creationId xmlns:a16="http://schemas.microsoft.com/office/drawing/2014/main" id="{2CC5DEF2-471C-44A2-8740-C2D0EB3257F7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8CE39D-8A98-4B5A-8C7B-9E9210E7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432000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7AD295-11B3-4DBD-83ED-1361E6D683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2406828"/>
            <a:ext cx="7696200" cy="2184224"/>
          </a:xfrm>
        </p:spPr>
        <p:txBody>
          <a:bodyPr anchor="ctr"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BEF84CC-BF56-4C47-B129-9BCB2A4E2D1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5994334" cy="1076602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Conector recto 4">
            <a:extLst>
              <a:ext uri="{FF2B5EF4-FFF2-40B4-BE49-F238E27FC236}">
                <a16:creationId xmlns:a16="http://schemas.microsoft.com/office/drawing/2014/main" id="{EECDF328-3D16-46F8-8C28-4BFB1768D2B1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64B4CD4-2C5C-4DA5-BF61-CF7C5547558E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2CFB794-51EC-4E40-BD37-E64E93CCD5C1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973393"/>
            <a:ext cx="3124200" cy="1550425"/>
          </a:xfrm>
        </p:spPr>
        <p:txBody>
          <a:bodyPr anchor="ctr">
            <a:noAutofit/>
          </a:bodyPr>
          <a:lstStyle>
            <a:lvl1pPr algn="l"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124200" cy="112134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C006C-8D16-414A-AAEB-E06E5161F2A2}"/>
              </a:ext>
            </a:extLst>
          </p:cNvPr>
          <p:cNvSpPr txBox="1"/>
          <p:nvPr userDrawn="1"/>
        </p:nvSpPr>
        <p:spPr>
          <a:xfrm>
            <a:off x="4357116" y="4767263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CFBEED-EB58-4C9E-9151-581675A6AD8B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88" r:id="rId13"/>
    <p:sldLayoutId id="2147483682" r:id="rId14"/>
    <p:sldLayoutId id="2147483683" r:id="rId15"/>
    <p:sldLayoutId id="2147483677" r:id="rId16"/>
    <p:sldLayoutId id="2147483686" r:id="rId17"/>
    <p:sldLayoutId id="2147483687" r:id="rId18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Tajawal" panose="00000500000000000000" pitchFamily="2" charset="-78"/>
          <a:ea typeface="+mj-ea"/>
          <a:cs typeface="Tajawal" panose="00000500000000000000" pitchFamily="2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b="1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DE6E8-94A0-B639-4CBA-FC7BF35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69F6-393B-D164-475C-797FF5107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AE92-292E-F651-4429-29BF9FE39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6DBFD-D25B-AE72-17A7-A7C50C672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451E3-79B6-A869-8783-BAE3B3B0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6756C-9FA6-BFEE-FA3D-6C75FF0CD5F0}"/>
              </a:ext>
            </a:extLst>
          </p:cNvPr>
          <p:cNvSpPr txBox="1"/>
          <p:nvPr userDrawn="1"/>
        </p:nvSpPr>
        <p:spPr>
          <a:xfrm>
            <a:off x="4357116" y="4767263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CFBEED-EB58-4C9E-9151-581675A6AD8B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08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0509B3C-019F-4D10-97B8-412FE612E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643204"/>
              </p:ext>
            </p:extLst>
          </p:nvPr>
        </p:nvGraphicFramePr>
        <p:xfrm>
          <a:off x="723900" y="2933723"/>
          <a:ext cx="4256086" cy="1565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601">
                  <a:extLst>
                    <a:ext uri="{9D8B030D-6E8A-4147-A177-3AD203B41FA5}">
                      <a16:colId xmlns:a16="http://schemas.microsoft.com/office/drawing/2014/main" val="3094870161"/>
                    </a:ext>
                  </a:extLst>
                </a:gridCol>
                <a:gridCol w="2460485">
                  <a:extLst>
                    <a:ext uri="{9D8B030D-6E8A-4147-A177-3AD203B41FA5}">
                      <a16:colId xmlns:a16="http://schemas.microsoft.com/office/drawing/2014/main" val="4103025137"/>
                    </a:ext>
                  </a:extLst>
                </a:gridCol>
              </a:tblGrid>
              <a:tr h="245795"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ID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Name</a:t>
                      </a:r>
                      <a:endParaRPr lang="en-US" sz="1600" b="1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930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20186031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Nada Mohamed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9096339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20186008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Sarah Khaled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951298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20186043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Mark Rofaeel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937513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20186007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Ayat Hany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7490830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20186049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Yasmine Shehab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978913"/>
                  </a:ext>
                </a:extLst>
              </a:tr>
            </a:tbl>
          </a:graphicData>
        </a:graphic>
      </p:graphicFrame>
      <p:sp>
        <p:nvSpPr>
          <p:cNvPr id="29" name="Elipse 28">
            <a:extLst>
              <a:ext uri="{FF2B5EF4-FFF2-40B4-BE49-F238E27FC236}">
                <a16:creationId xmlns:a16="http://schemas.microsoft.com/office/drawing/2014/main" id="{8FD4F970-BD8E-41EF-86D9-82917AC87E76}"/>
              </a:ext>
            </a:extLst>
          </p:cNvPr>
          <p:cNvSpPr/>
          <p:nvPr/>
        </p:nvSpPr>
        <p:spPr>
          <a:xfrm>
            <a:off x="2643874" y="501881"/>
            <a:ext cx="786938" cy="786938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364934-5791-4360-9AC3-6E6731FA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r="5960"/>
          <a:stretch/>
        </p:blipFill>
        <p:spPr>
          <a:xfrm>
            <a:off x="5425440" y="559765"/>
            <a:ext cx="2994660" cy="3404062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rgbClr val="408C5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259908"/>
            <a:ext cx="1919974" cy="1166736"/>
          </a:xfrm>
          <a:ln>
            <a:noFill/>
          </a:ln>
        </p:spPr>
        <p:txBody>
          <a:bodyPr anchor="t"/>
          <a:lstStyle/>
          <a:p>
            <a:r>
              <a:rPr lang="es-ES" dirty="0"/>
              <a:t>Kher</a:t>
            </a:r>
            <a:br>
              <a:rPr lang="es-ES" dirty="0"/>
            </a:br>
            <a:r>
              <a:rPr lang="es-ES" dirty="0"/>
              <a:t>Wallet</a:t>
            </a:r>
            <a:br>
              <a:rPr lang="es-ES" dirty="0"/>
            </a:br>
            <a:endParaRPr lang="en-US" dirty="0"/>
          </a:p>
        </p:txBody>
      </p:sp>
      <p:cxnSp>
        <p:nvCxnSpPr>
          <p:cNvPr id="8" name="Conector recto 4">
            <a:extLst>
              <a:ext uri="{FF2B5EF4-FFF2-40B4-BE49-F238E27FC236}">
                <a16:creationId xmlns:a16="http://schemas.microsoft.com/office/drawing/2014/main" id="{DAAD9C90-B590-41D9-844C-9E2B121DD351}"/>
              </a:ext>
            </a:extLst>
          </p:cNvPr>
          <p:cNvCxnSpPr>
            <a:cxnSpLocks/>
          </p:cNvCxnSpPr>
          <p:nvPr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>
            <a:solidFill>
              <a:srgbClr val="FF662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5BF44-AAB2-47EC-A0A1-6668B6899168}"/>
              </a:ext>
            </a:extLst>
          </p:cNvPr>
          <p:cNvSpPr txBox="1"/>
          <p:nvPr/>
        </p:nvSpPr>
        <p:spPr>
          <a:xfrm>
            <a:off x="723900" y="1709458"/>
            <a:ext cx="2068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b="1" u="sng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Supervised by:</a:t>
            </a:r>
            <a:endParaRPr lang="en-US" sz="1600" b="1" u="sng" dirty="0">
              <a:solidFill>
                <a:srgbClr val="FF6624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  <a:p>
            <a:pPr marL="0" marR="0">
              <a:spcBef>
                <a:spcPts val="0"/>
              </a:spcBef>
            </a:pPr>
            <a:r>
              <a:rPr lang="en-US" sz="1600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Dr. Khaled Wassif </a:t>
            </a:r>
            <a:endParaRPr lang="en-US" sz="1600" dirty="0">
              <a:solidFill>
                <a:srgbClr val="408C5D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  <a:p>
            <a:pPr marL="0" marR="0">
              <a:spcBef>
                <a:spcPts val="0"/>
              </a:spcBef>
            </a:pPr>
            <a:r>
              <a:rPr lang="en-US" sz="1600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TA. Ashraf </a:t>
            </a:r>
            <a:r>
              <a:rPr lang="en-US" sz="1600" dirty="0" err="1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Mohey</a:t>
            </a:r>
            <a:endParaRPr lang="en-US" sz="1600" dirty="0">
              <a:solidFill>
                <a:srgbClr val="408C5D"/>
              </a:solidFill>
              <a:effectLst/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E7F7D-26A6-4970-8402-78A7493E3989}"/>
              </a:ext>
            </a:extLst>
          </p:cNvPr>
          <p:cNvSpPr txBox="1"/>
          <p:nvPr/>
        </p:nvSpPr>
        <p:spPr>
          <a:xfrm>
            <a:off x="6223001" y="3975100"/>
            <a:ext cx="185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Graduation Project </a:t>
            </a:r>
          </a:p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Academic Year 2021-2022 </a:t>
            </a:r>
          </a:p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Midyear Presentation </a:t>
            </a:r>
            <a:endParaRPr lang="en-US" sz="1200" dirty="0">
              <a:solidFill>
                <a:srgbClr val="408C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59BFE-2B41-4A7B-93F6-FAC5E6FAFACE}"/>
              </a:ext>
            </a:extLst>
          </p:cNvPr>
          <p:cNvSpPr txBox="1"/>
          <p:nvPr/>
        </p:nvSpPr>
        <p:spPr>
          <a:xfrm>
            <a:off x="723900" y="2656333"/>
            <a:ext cx="1744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b="1" u="sng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Implemented by:</a:t>
            </a:r>
            <a:endParaRPr lang="en-US" sz="1600" dirty="0">
              <a:solidFill>
                <a:srgbClr val="408C5D"/>
              </a:solidFill>
              <a:effectLst/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65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" fill="hold" grpId="0" nodeType="click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">
                                          <p:cBhvr additive="base">
                                            <p:cTn id="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">
                                          <p:cBhvr additive="base">
                                            <p:cTn id="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/>
          <p:bldP spid="14" grpId="0"/>
          <p:bldP spid="17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/>
          <p:bldP spid="14" grpId="0"/>
          <p:bldP spid="17" grpId="0"/>
          <p:bldP spid="2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805" y="246959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own their personal information.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9705" y="3851517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email and password.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92805" y="2110640"/>
            <a:ext cx="206323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up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306557" y="3502318"/>
            <a:ext cx="2062800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in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451492" y="2383220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At any given time, a donator can sign out.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437093" y="2032803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Sign out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129592" y="129788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2937636" y="2707203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7070439" y="123463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0538C07A-8794-4338-B0D6-23B41B510E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30" y="1456852"/>
            <a:ext cx="470262" cy="469006"/>
          </a:xfrm>
          <a:prstGeom prst="rect">
            <a:avLst/>
          </a:prstGeom>
        </p:spPr>
      </p:pic>
      <p:pic>
        <p:nvPicPr>
          <p:cNvPr id="8" name="Graphic 7" descr="Enter outline">
            <a:extLst>
              <a:ext uri="{FF2B5EF4-FFF2-40B4-BE49-F238E27FC236}">
                <a16:creationId xmlns:a16="http://schemas.microsoft.com/office/drawing/2014/main" id="{CD017285-C385-4DA7-87CF-F4C6874A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3043" y="2868587"/>
            <a:ext cx="466344" cy="466344"/>
          </a:xfrm>
          <a:prstGeom prst="rect">
            <a:avLst/>
          </a:prstGeom>
        </p:spPr>
      </p:pic>
      <p:pic>
        <p:nvPicPr>
          <p:cNvPr id="17" name="Graphic 16" descr="Exit outline">
            <a:extLst>
              <a:ext uri="{FF2B5EF4-FFF2-40B4-BE49-F238E27FC236}">
                <a16:creationId xmlns:a16="http://schemas.microsoft.com/office/drawing/2014/main" id="{6A1F79FC-E924-4D00-8302-60BB08D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9720" y="1391251"/>
            <a:ext cx="466344" cy="466344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23E97BB0-9652-A8F1-7645-AD0671359166}"/>
              </a:ext>
            </a:extLst>
          </p:cNvPr>
          <p:cNvSpPr txBox="1">
            <a:spLocks/>
          </p:cNvSpPr>
          <p:nvPr/>
        </p:nvSpPr>
        <p:spPr>
          <a:xfrm>
            <a:off x="4680887" y="3851517"/>
            <a:ext cx="2062800" cy="55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An email will be sent where password can be easily reset.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81461F1-D8C8-D546-3857-D6F1578E9E6F}"/>
              </a:ext>
            </a:extLst>
          </p:cNvPr>
          <p:cNvSpPr txBox="1">
            <a:spLocks/>
          </p:cNvSpPr>
          <p:nvPr/>
        </p:nvSpPr>
        <p:spPr>
          <a:xfrm>
            <a:off x="4484412" y="3508171"/>
            <a:ext cx="2461919" cy="350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Forget password</a:t>
            </a:r>
          </a:p>
        </p:txBody>
      </p:sp>
      <p:sp>
        <p:nvSpPr>
          <p:cNvPr id="23" name="Elipse 45">
            <a:extLst>
              <a:ext uri="{FF2B5EF4-FFF2-40B4-BE49-F238E27FC236}">
                <a16:creationId xmlns:a16="http://schemas.microsoft.com/office/drawing/2014/main" id="{9C17647C-D26F-26D4-106D-B7C04717281B}"/>
              </a:ext>
            </a:extLst>
          </p:cNvPr>
          <p:cNvSpPr/>
          <p:nvPr/>
        </p:nvSpPr>
        <p:spPr>
          <a:xfrm>
            <a:off x="5318818" y="2707203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" name="Graphic 2" descr="Lock outline">
            <a:extLst>
              <a:ext uri="{FF2B5EF4-FFF2-40B4-BE49-F238E27FC236}">
                <a16:creationId xmlns:a16="http://schemas.microsoft.com/office/drawing/2014/main" id="{F9CB39C4-8825-77FF-02F5-905DAD2AA7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9115" y="2861375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  <p:bldP spid="21" grpId="0" build="p"/>
      <p:bldP spid="22" grpId="0" build="p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Write a feedback of his own.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Frequently asked questions with provided answers.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5650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Write feedback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387568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Request help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Contact us to solve any problem via email.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Contact us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58066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4" name="Graphic 3" descr="Call center outline">
            <a:extLst>
              <a:ext uri="{FF2B5EF4-FFF2-40B4-BE49-F238E27FC236}">
                <a16:creationId xmlns:a16="http://schemas.microsoft.com/office/drawing/2014/main" id="{CF30E196-A6B9-4018-8CB4-774FF05D7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02945"/>
            <a:ext cx="466344" cy="466344"/>
          </a:xfrm>
          <a:prstGeom prst="rect">
            <a:avLst/>
          </a:prstGeom>
        </p:spPr>
      </p:pic>
      <p:pic>
        <p:nvPicPr>
          <p:cNvPr id="8" name="Graphic 7" descr="Information outline">
            <a:extLst>
              <a:ext uri="{FF2B5EF4-FFF2-40B4-BE49-F238E27FC236}">
                <a16:creationId xmlns:a16="http://schemas.microsoft.com/office/drawing/2014/main" id="{19B09F2B-926D-4D7E-AAD8-F4D0E788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92" y="2742724"/>
            <a:ext cx="466344" cy="466344"/>
          </a:xfrm>
          <a:prstGeom prst="rect">
            <a:avLst/>
          </a:prstGeom>
        </p:spPr>
      </p:pic>
      <p:pic>
        <p:nvPicPr>
          <p:cNvPr id="17" name="Graphic 16" descr="Scribble outline">
            <a:extLst>
              <a:ext uri="{FF2B5EF4-FFF2-40B4-BE49-F238E27FC236}">
                <a16:creationId xmlns:a16="http://schemas.microsoft.com/office/drawing/2014/main" id="{78ACDE7E-4CB8-4071-8EBE-F25EB81C0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8089" y="2021649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Any information in profile.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4909" y="3908836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Whenever a new place is added, or when there is an event where help is needed.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4606" y="2638184"/>
            <a:ext cx="3215874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Update donator’s profile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85286" y="3473460"/>
            <a:ext cx="236665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View notifications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The upcoming posts where help is needed.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66556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View posts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412840" y="266655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6838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0538C07A-8794-4338-B0D6-23B41B510E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27" y="2010212"/>
            <a:ext cx="470262" cy="469006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3" name="Graphic 2" descr="Comment Heart outline">
            <a:extLst>
              <a:ext uri="{FF2B5EF4-FFF2-40B4-BE49-F238E27FC236}">
                <a16:creationId xmlns:a16="http://schemas.microsoft.com/office/drawing/2014/main" id="{8C15A593-7A2B-4B60-B3A3-A7EE3E8E0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6843" y="2040534"/>
            <a:ext cx="466344" cy="466344"/>
          </a:xfrm>
          <a:prstGeom prst="rect">
            <a:avLst/>
          </a:prstGeom>
        </p:spPr>
      </p:pic>
      <p:pic>
        <p:nvPicPr>
          <p:cNvPr id="6" name="Graphic 5" descr="Ringer outline">
            <a:extLst>
              <a:ext uri="{FF2B5EF4-FFF2-40B4-BE49-F238E27FC236}">
                <a16:creationId xmlns:a16="http://schemas.microsoft.com/office/drawing/2014/main" id="{54BEFE91-C37B-4851-BFE4-1D142CBD3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3073" y="2813304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774BC615-3FDD-7048-AE18-2B8DFF2FCA21}"/>
              </a:ext>
            </a:extLst>
          </p:cNvPr>
          <p:cNvSpPr txBox="1">
            <a:spLocks/>
          </p:cNvSpPr>
          <p:nvPr/>
        </p:nvSpPr>
        <p:spPr>
          <a:xfrm>
            <a:off x="3203375" y="3909780"/>
            <a:ext cx="2648426" cy="3448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Through a Google form, a donator can apply to post/event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770A82-D04B-96FB-FD82-4E91485DCA92}"/>
              </a:ext>
            </a:extLst>
          </p:cNvPr>
          <p:cNvSpPr txBox="1">
            <a:spLocks/>
          </p:cNvSpPr>
          <p:nvPr/>
        </p:nvSpPr>
        <p:spPr>
          <a:xfrm>
            <a:off x="3136199" y="3412059"/>
            <a:ext cx="2812703" cy="35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Apply to a post/event</a:t>
            </a:r>
          </a:p>
        </p:txBody>
      </p:sp>
      <p:sp>
        <p:nvSpPr>
          <p:cNvPr id="25" name="Elipse 45">
            <a:extLst>
              <a:ext uri="{FF2B5EF4-FFF2-40B4-BE49-F238E27FC236}">
                <a16:creationId xmlns:a16="http://schemas.microsoft.com/office/drawing/2014/main" id="{D350E5A3-804C-69D6-790D-1A89960F3213}"/>
              </a:ext>
            </a:extLst>
          </p:cNvPr>
          <p:cNvSpPr/>
          <p:nvPr/>
        </p:nvSpPr>
        <p:spPr>
          <a:xfrm>
            <a:off x="4139147" y="2609640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27" name="Graphic 26" descr="Money outline">
            <a:extLst>
              <a:ext uri="{FF2B5EF4-FFF2-40B4-BE49-F238E27FC236}">
                <a16:creationId xmlns:a16="http://schemas.microsoft.com/office/drawing/2014/main" id="{E9C92804-346B-010E-B639-52F06F6E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380" y="2766457"/>
            <a:ext cx="466344" cy="466344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692" y="2611082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About a specific event with full description.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6223" y="2226310"/>
            <a:ext cx="3312097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Expand event description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044105" y="250730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Filter posts based on organization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788171" y="2176293"/>
            <a:ext cx="2574668" cy="396363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Filter posts/events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661479" y="1439372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663052" y="135871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16" name="Graphic 15" descr="Magnifying glass outline">
            <a:extLst>
              <a:ext uri="{FF2B5EF4-FFF2-40B4-BE49-F238E27FC236}">
                <a16:creationId xmlns:a16="http://schemas.microsoft.com/office/drawing/2014/main" id="{538E2B4E-69A5-4000-AF76-8CAC652C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2333" y="1538521"/>
            <a:ext cx="466344" cy="466344"/>
          </a:xfrm>
          <a:prstGeom prst="rect">
            <a:avLst/>
          </a:prstGeom>
        </p:spPr>
      </p:pic>
      <p:pic>
        <p:nvPicPr>
          <p:cNvPr id="21" name="Graphic 20" descr="Maximize outline">
            <a:extLst>
              <a:ext uri="{FF2B5EF4-FFF2-40B4-BE49-F238E27FC236}">
                <a16:creationId xmlns:a16="http://schemas.microsoft.com/office/drawing/2014/main" id="{9A380469-9676-4E7D-AA2A-C7B02E610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513" y="1609776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4" grpId="0" build="p"/>
      <p:bldP spid="25" grpId="0" animBg="1"/>
      <p:bldP spid="9" grpId="0" build="p"/>
      <p:bldP spid="11" grpId="0" build="p"/>
      <p:bldP spid="13" grpId="0" build="p"/>
      <p:bldP spid="14" grpId="0" build="p"/>
      <p:bldP spid="45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8797" y="4029493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View different donations in requests.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875246" y="3644721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View requests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Remove donations from requests.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97857" y="2683756"/>
            <a:ext cx="2982572" cy="40681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Remove from requests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4095584" y="2857783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5" name="Graphic 4" descr="Close outline">
            <a:extLst>
              <a:ext uri="{FF2B5EF4-FFF2-40B4-BE49-F238E27FC236}">
                <a16:creationId xmlns:a16="http://schemas.microsoft.com/office/drawing/2014/main" id="{4EDD2EB2-57F4-4862-92B8-9E670CCE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60071"/>
            <a:ext cx="466344" cy="466344"/>
          </a:xfrm>
          <a:prstGeom prst="rect">
            <a:avLst/>
          </a:prstGeom>
        </p:spPr>
      </p:pic>
      <p:pic>
        <p:nvPicPr>
          <p:cNvPr id="4" name="Graphic 3" descr="List outline">
            <a:extLst>
              <a:ext uri="{FF2B5EF4-FFF2-40B4-BE49-F238E27FC236}">
                <a16:creationId xmlns:a16="http://schemas.microsoft.com/office/drawing/2014/main" id="{FB18B748-391D-1AA8-330E-0C28577CD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4037" y="3018080"/>
            <a:ext cx="466344" cy="466344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8C5CDA77-1ACB-5E4B-E4B2-64BD4ECA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025" y="3109588"/>
            <a:ext cx="2321174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By requesting a representative.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C1C4228-5621-C94C-E1B7-A3C51414841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40133" y="2608632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Donate</a:t>
            </a:r>
          </a:p>
        </p:txBody>
      </p:sp>
      <p:sp>
        <p:nvSpPr>
          <p:cNvPr id="23" name="Elipse 45">
            <a:extLst>
              <a:ext uri="{FF2B5EF4-FFF2-40B4-BE49-F238E27FC236}">
                <a16:creationId xmlns:a16="http://schemas.microsoft.com/office/drawing/2014/main" id="{97E2C88E-AA56-630A-1D5A-DED7973C52F4}"/>
              </a:ext>
            </a:extLst>
          </p:cNvPr>
          <p:cNvSpPr/>
          <p:nvPr/>
        </p:nvSpPr>
        <p:spPr>
          <a:xfrm>
            <a:off x="1512349" y="18017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24" name="Graphic 23" descr="Money outline">
            <a:extLst>
              <a:ext uri="{FF2B5EF4-FFF2-40B4-BE49-F238E27FC236}">
                <a16:creationId xmlns:a16="http://schemas.microsoft.com/office/drawing/2014/main" id="{4F1A08F2-4A0A-E09B-6267-41A80865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582" y="1958545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3" grpId="0" build="p"/>
      <p:bldP spid="14" grpId="0" build="p"/>
      <p:bldP spid="45" grpId="0" animBg="1"/>
      <p:bldP spid="47" grpId="0" animBg="1"/>
      <p:bldP spid="21" grpId="0" build="p"/>
      <p:bldP spid="22" grpId="0" build="p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725" y="3001108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email and password.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38577" y="2651909"/>
            <a:ext cx="2062800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in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At any given time, a organization can sign out.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Sign out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1369656" y="185679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8" name="Graphic 7" descr="Enter outline">
            <a:extLst>
              <a:ext uri="{FF2B5EF4-FFF2-40B4-BE49-F238E27FC236}">
                <a16:creationId xmlns:a16="http://schemas.microsoft.com/office/drawing/2014/main" id="{CD017285-C385-4DA7-87CF-F4C6874AC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063" y="2018178"/>
            <a:ext cx="466344" cy="466344"/>
          </a:xfrm>
          <a:prstGeom prst="rect">
            <a:avLst/>
          </a:prstGeom>
        </p:spPr>
      </p:pic>
      <p:pic>
        <p:nvPicPr>
          <p:cNvPr id="17" name="Graphic 16" descr="Exit outline">
            <a:extLst>
              <a:ext uri="{FF2B5EF4-FFF2-40B4-BE49-F238E27FC236}">
                <a16:creationId xmlns:a16="http://schemas.microsoft.com/office/drawing/2014/main" id="{6A1F79FC-E924-4D00-8302-60BB08DC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5827" y="2033248"/>
            <a:ext cx="466344" cy="466344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04679B71-781B-1D1A-7918-46AEA6FD6534}"/>
              </a:ext>
            </a:extLst>
          </p:cNvPr>
          <p:cNvSpPr txBox="1">
            <a:spLocks/>
          </p:cNvSpPr>
          <p:nvPr/>
        </p:nvSpPr>
        <p:spPr>
          <a:xfrm>
            <a:off x="3381420" y="3919299"/>
            <a:ext cx="2062800" cy="55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An email will be sent where password can be easily reset.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1CE1FD1-E210-1AA5-6FB9-9B1EE24C22AF}"/>
              </a:ext>
            </a:extLst>
          </p:cNvPr>
          <p:cNvSpPr txBox="1">
            <a:spLocks/>
          </p:cNvSpPr>
          <p:nvPr/>
        </p:nvSpPr>
        <p:spPr>
          <a:xfrm>
            <a:off x="3184945" y="3575953"/>
            <a:ext cx="2461919" cy="350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Forget password</a:t>
            </a:r>
          </a:p>
        </p:txBody>
      </p:sp>
      <p:sp>
        <p:nvSpPr>
          <p:cNvPr id="35" name="Elipse 45">
            <a:extLst>
              <a:ext uri="{FF2B5EF4-FFF2-40B4-BE49-F238E27FC236}">
                <a16:creationId xmlns:a16="http://schemas.microsoft.com/office/drawing/2014/main" id="{61F1D787-03B4-8CDA-6E14-009AF966E2BD}"/>
              </a:ext>
            </a:extLst>
          </p:cNvPr>
          <p:cNvSpPr/>
          <p:nvPr/>
        </p:nvSpPr>
        <p:spPr>
          <a:xfrm>
            <a:off x="4019351" y="2774985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6" name="Graphic 35" descr="Lock outline">
            <a:extLst>
              <a:ext uri="{FF2B5EF4-FFF2-40B4-BE49-F238E27FC236}">
                <a16:creationId xmlns:a16="http://schemas.microsoft.com/office/drawing/2014/main" id="{DE13693B-90AB-5EE0-9C67-8B7200E1C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9648" y="2929157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  <p:bldP spid="13" grpId="0" build="p"/>
      <p:bldP spid="14" grpId="0" build="p"/>
      <p:bldP spid="46" grpId="0" animBg="1"/>
      <p:bldP spid="47" grpId="0" animBg="1"/>
      <p:bldP spid="33" grpId="0" build="p"/>
      <p:bldP spid="34" grpId="0" build="p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Any upcoming post which is then send as a notification to donators.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Update existing post such as event code or details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41051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Add post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420223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Update post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Remove existing post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Remove post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613319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5" name="Graphic 4" descr="Close outline">
            <a:extLst>
              <a:ext uri="{FF2B5EF4-FFF2-40B4-BE49-F238E27FC236}">
                <a16:creationId xmlns:a16="http://schemas.microsoft.com/office/drawing/2014/main" id="{4EDD2EB2-57F4-4862-92B8-9E670CCE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60071"/>
            <a:ext cx="466344" cy="466344"/>
          </a:xfrm>
          <a:prstGeom prst="rect">
            <a:avLst/>
          </a:prstGeom>
        </p:spPr>
      </p:pic>
      <p:pic>
        <p:nvPicPr>
          <p:cNvPr id="22" name="Graphic 21" descr="Scribble outline">
            <a:extLst>
              <a:ext uri="{FF2B5EF4-FFF2-40B4-BE49-F238E27FC236}">
                <a16:creationId xmlns:a16="http://schemas.microsoft.com/office/drawing/2014/main" id="{0A3C54C7-064E-4A34-AC99-1DBAF00E3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8089" y="2021649"/>
            <a:ext cx="466344" cy="466344"/>
          </a:xfrm>
          <a:prstGeom prst="rect">
            <a:avLst/>
          </a:prstGeom>
        </p:spPr>
      </p:pic>
      <p:pic>
        <p:nvPicPr>
          <p:cNvPr id="4" name="Graphic 3" descr="Refresh outline">
            <a:extLst>
              <a:ext uri="{FF2B5EF4-FFF2-40B4-BE49-F238E27FC236}">
                <a16:creationId xmlns:a16="http://schemas.microsoft.com/office/drawing/2014/main" id="{335E8028-2BA5-460E-B4EE-9881766D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508" y="278043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857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About a specific event with full description.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572480" y="2638184"/>
            <a:ext cx="3312097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Expand post description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6812644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21" name="Graphic 20" descr="Maximize outline">
            <a:extLst>
              <a:ext uri="{FF2B5EF4-FFF2-40B4-BE49-F238E27FC236}">
                <a16:creationId xmlns:a16="http://schemas.microsoft.com/office/drawing/2014/main" id="{9A380469-9676-4E7D-AA2A-C7B02E610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678" y="2021650"/>
            <a:ext cx="466344" cy="466344"/>
          </a:xfrm>
          <a:prstGeom prst="rect">
            <a:avLst/>
          </a:prstGeom>
        </p:spPr>
      </p:pic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2DE8860F-4ED8-4070-9702-28160415DD86}"/>
              </a:ext>
            </a:extLst>
          </p:cNvPr>
          <p:cNvSpPr txBox="1">
            <a:spLocks/>
          </p:cNvSpPr>
          <p:nvPr/>
        </p:nvSpPr>
        <p:spPr>
          <a:xfrm>
            <a:off x="3532382" y="3991865"/>
            <a:ext cx="2062800" cy="5528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The posts already has been posted.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86741DD-D18C-4457-9E8F-EBF64848E6F3}"/>
              </a:ext>
            </a:extLst>
          </p:cNvPr>
          <p:cNvSpPr txBox="1">
            <a:spLocks/>
          </p:cNvSpPr>
          <p:nvPr/>
        </p:nvSpPr>
        <p:spPr>
          <a:xfrm>
            <a:off x="3517983" y="3633204"/>
            <a:ext cx="2062800" cy="35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View posts</a:t>
            </a:r>
          </a:p>
        </p:txBody>
      </p:sp>
      <p:sp>
        <p:nvSpPr>
          <p:cNvPr id="36" name="Elipse 46">
            <a:extLst>
              <a:ext uri="{FF2B5EF4-FFF2-40B4-BE49-F238E27FC236}">
                <a16:creationId xmlns:a16="http://schemas.microsoft.com/office/drawing/2014/main" id="{BC4557CF-C413-4663-97F7-00B1C51268F3}"/>
              </a:ext>
            </a:extLst>
          </p:cNvPr>
          <p:cNvSpPr/>
          <p:nvPr/>
        </p:nvSpPr>
        <p:spPr>
          <a:xfrm>
            <a:off x="4151329" y="2835032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7" name="Graphic 36" descr="Comment Heart outline">
            <a:extLst>
              <a:ext uri="{FF2B5EF4-FFF2-40B4-BE49-F238E27FC236}">
                <a16:creationId xmlns:a16="http://schemas.microsoft.com/office/drawing/2014/main" id="{C3D2DA98-C588-4AD7-945F-87336EB61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911" y="3013064"/>
            <a:ext cx="466344" cy="466344"/>
          </a:xfrm>
          <a:prstGeom prst="rect">
            <a:avLst/>
          </a:pr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75841015-D72C-5C7C-8A79-5BA416D6E1BF}"/>
              </a:ext>
            </a:extLst>
          </p:cNvPr>
          <p:cNvSpPr txBox="1">
            <a:spLocks/>
          </p:cNvSpPr>
          <p:nvPr/>
        </p:nvSpPr>
        <p:spPr>
          <a:xfrm>
            <a:off x="731035" y="3042781"/>
            <a:ext cx="2063234" cy="555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Any information in profile.</a:t>
            </a:r>
          </a:p>
        </p:txBody>
      </p:sp>
      <p:sp>
        <p:nvSpPr>
          <p:cNvPr id="18" name="Elipse 44">
            <a:extLst>
              <a:ext uri="{FF2B5EF4-FFF2-40B4-BE49-F238E27FC236}">
                <a16:creationId xmlns:a16="http://schemas.microsoft.com/office/drawing/2014/main" id="{65024BD3-D560-E790-69E0-5E10392711DE}"/>
              </a:ext>
            </a:extLst>
          </p:cNvPr>
          <p:cNvSpPr/>
          <p:nvPr/>
        </p:nvSpPr>
        <p:spPr>
          <a:xfrm>
            <a:off x="1413540" y="187107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Graphic 18" descr="User outline">
            <a:extLst>
              <a:ext uri="{FF2B5EF4-FFF2-40B4-BE49-F238E27FC236}">
                <a16:creationId xmlns:a16="http://schemas.microsoft.com/office/drawing/2014/main" id="{50370F3F-5C23-F3E8-D5D2-5AE6443EFA8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7545" y="2040144"/>
            <a:ext cx="470262" cy="469006"/>
          </a:xfrm>
          <a:prstGeom prst="rect">
            <a:avLst/>
          </a:prstGeom>
        </p:spPr>
      </p:pic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63F8AF7-593D-1759-348A-C258E49C0016}"/>
              </a:ext>
            </a:extLst>
          </p:cNvPr>
          <p:cNvSpPr txBox="1">
            <a:spLocks/>
          </p:cNvSpPr>
          <p:nvPr/>
        </p:nvSpPr>
        <p:spPr>
          <a:xfrm>
            <a:off x="215717" y="2656664"/>
            <a:ext cx="3454251" cy="35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ajawal" panose="00000500000000000000" pitchFamily="2" charset="-78"/>
              </a:rPr>
              <a:t>Update organization’s profile</a:t>
            </a:r>
            <a:endParaRPr lang="en-US" sz="2000" dirty="0">
              <a:latin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68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45" grpId="0" animBg="1"/>
      <p:bldP spid="34" grpId="0" build="p"/>
      <p:bldP spid="35" grpId="0" build="p"/>
      <p:bldP spid="36" grpId="0" animBg="1"/>
      <p:bldP spid="17" grpId="0" build="p"/>
      <p:bldP spid="18" grpId="0" animBg="1"/>
      <p:bldP spid="2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View the requests made by donators.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Edit any request’s current state.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5650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View requests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387568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Edit requests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 pie chart is generated with the data available.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Analyze data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58066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19" name="Graphic 18" descr="List outline">
            <a:extLst>
              <a:ext uri="{FF2B5EF4-FFF2-40B4-BE49-F238E27FC236}">
                <a16:creationId xmlns:a16="http://schemas.microsoft.com/office/drawing/2014/main" id="{0723D7B9-8C36-130D-43AC-300816F05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6423" y="2011277"/>
            <a:ext cx="466344" cy="466344"/>
          </a:xfrm>
          <a:prstGeom prst="rect">
            <a:avLst/>
          </a:prstGeom>
        </p:spPr>
      </p:pic>
      <p:pic>
        <p:nvPicPr>
          <p:cNvPr id="3" name="Graphic 2" descr="Pie chart outline">
            <a:extLst>
              <a:ext uri="{FF2B5EF4-FFF2-40B4-BE49-F238E27FC236}">
                <a16:creationId xmlns:a16="http://schemas.microsoft.com/office/drawing/2014/main" id="{4F38BB55-B4A6-9763-2EEA-8FDD6AE43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5827" y="2046682"/>
            <a:ext cx="466344" cy="466344"/>
          </a:xfrm>
          <a:prstGeom prst="rect">
            <a:avLst/>
          </a:prstGeom>
        </p:spPr>
      </p:pic>
      <p:pic>
        <p:nvPicPr>
          <p:cNvPr id="23" name="Graphic 22" descr="Refresh outline">
            <a:extLst>
              <a:ext uri="{FF2B5EF4-FFF2-40B4-BE49-F238E27FC236}">
                <a16:creationId xmlns:a16="http://schemas.microsoft.com/office/drawing/2014/main" id="{853890D2-B9CF-FEAC-3967-BC24DFCC1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3464" y="27627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Write a feedback of his own.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Frequently asked questions with provided answers.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5650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Write feedback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387568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Request help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Contact us to solve any problem via email.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Contact us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58066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4" name="Graphic 3" descr="Call center outline">
            <a:extLst>
              <a:ext uri="{FF2B5EF4-FFF2-40B4-BE49-F238E27FC236}">
                <a16:creationId xmlns:a16="http://schemas.microsoft.com/office/drawing/2014/main" id="{CF30E196-A6B9-4018-8CB4-774FF05D7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02945"/>
            <a:ext cx="466344" cy="466344"/>
          </a:xfrm>
          <a:prstGeom prst="rect">
            <a:avLst/>
          </a:prstGeom>
        </p:spPr>
      </p:pic>
      <p:pic>
        <p:nvPicPr>
          <p:cNvPr id="8" name="Graphic 7" descr="Information outline">
            <a:extLst>
              <a:ext uri="{FF2B5EF4-FFF2-40B4-BE49-F238E27FC236}">
                <a16:creationId xmlns:a16="http://schemas.microsoft.com/office/drawing/2014/main" id="{19B09F2B-926D-4D7E-AAD8-F4D0E788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92" y="2742724"/>
            <a:ext cx="466344" cy="466344"/>
          </a:xfrm>
          <a:prstGeom prst="rect">
            <a:avLst/>
          </a:prstGeom>
        </p:spPr>
      </p:pic>
      <p:pic>
        <p:nvPicPr>
          <p:cNvPr id="17" name="Graphic 16" descr="Scribble outline">
            <a:extLst>
              <a:ext uri="{FF2B5EF4-FFF2-40B4-BE49-F238E27FC236}">
                <a16:creationId xmlns:a16="http://schemas.microsoft.com/office/drawing/2014/main" id="{78ACDE7E-4CB8-4071-8EBE-F25EB81C0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8089" y="2021649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3" name="Elipse 48">
            <a:extLst>
              <a:ext uri="{FF2B5EF4-FFF2-40B4-BE49-F238E27FC236}">
                <a16:creationId xmlns:a16="http://schemas.microsoft.com/office/drawing/2014/main" id="{22A4DC04-BCC6-451F-918B-E6EB79CBD479}"/>
              </a:ext>
            </a:extLst>
          </p:cNvPr>
          <p:cNvSpPr/>
          <p:nvPr/>
        </p:nvSpPr>
        <p:spPr>
          <a:xfrm>
            <a:off x="6652814" y="103785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4" name="Elipse 57">
            <a:extLst>
              <a:ext uri="{FF2B5EF4-FFF2-40B4-BE49-F238E27FC236}">
                <a16:creationId xmlns:a16="http://schemas.microsoft.com/office/drawing/2014/main" id="{9F24A7D4-4B8F-4F44-A29C-D4B7CFDE7DCE}"/>
              </a:ext>
            </a:extLst>
          </p:cNvPr>
          <p:cNvSpPr/>
          <p:nvPr/>
        </p:nvSpPr>
        <p:spPr>
          <a:xfrm>
            <a:off x="7219162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82467B78-B876-492E-83B3-F4A5611663F9}"/>
              </a:ext>
            </a:extLst>
          </p:cNvPr>
          <p:cNvSpPr txBox="1">
            <a:spLocks/>
          </p:cNvSpPr>
          <p:nvPr/>
        </p:nvSpPr>
        <p:spPr>
          <a:xfrm>
            <a:off x="6348803" y="220024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Requirements and important diagrams.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4B26125F-3B09-4766-AB77-C9DD387AC4A7}"/>
              </a:ext>
            </a:extLst>
          </p:cNvPr>
          <p:cNvSpPr txBox="1">
            <a:spLocks/>
          </p:cNvSpPr>
          <p:nvPr/>
        </p:nvSpPr>
        <p:spPr>
          <a:xfrm>
            <a:off x="6348082" y="1827244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Project </a:t>
            </a:r>
            <a:r>
              <a:rPr lang="en-US" sz="1800" dirty="0"/>
              <a:t>specifications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099A390E-096A-420A-AF08-C915EC13148E}"/>
              </a:ext>
            </a:extLst>
          </p:cNvPr>
          <p:cNvSpPr txBox="1">
            <a:spLocks/>
          </p:cNvSpPr>
          <p:nvPr/>
        </p:nvSpPr>
        <p:spPr>
          <a:xfrm>
            <a:off x="6348082" y="1246994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3" grpId="0" animBg="1"/>
      <p:bldP spid="5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2" grpId="0" build="p"/>
      <p:bldP spid="3" grpId="0" build="p"/>
      <p:bldP spid="5" grpId="0" build="p"/>
      <p:bldP spid="47" grpId="0" animBg="1"/>
      <p:bldP spid="61" grpId="0" build="p"/>
      <p:bldP spid="63" grpId="0" build="p"/>
      <p:bldP spid="32" grpId="0" build="p"/>
      <p:bldP spid="33" grpId="0" animBg="1"/>
      <p:bldP spid="34" grpId="0" animBg="1"/>
      <p:bldP spid="35" grpId="0" build="p"/>
      <p:bldP spid="36" grpId="0" build="p"/>
      <p:bldP spid="3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lipse 178">
            <a:extLst>
              <a:ext uri="{FF2B5EF4-FFF2-40B4-BE49-F238E27FC236}">
                <a16:creationId xmlns:a16="http://schemas.microsoft.com/office/drawing/2014/main" id="{43FCB987-10B3-4DBC-99DD-2938FCD037DB}"/>
              </a:ext>
            </a:extLst>
          </p:cNvPr>
          <p:cNvSpPr/>
          <p:nvPr/>
        </p:nvSpPr>
        <p:spPr>
          <a:xfrm>
            <a:off x="6666559" y="129050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7A40A844-D277-4892-8DB9-29120DC1D430}"/>
              </a:ext>
            </a:extLst>
          </p:cNvPr>
          <p:cNvSpPr/>
          <p:nvPr/>
        </p:nvSpPr>
        <p:spPr>
          <a:xfrm>
            <a:off x="3824879" y="2218811"/>
            <a:ext cx="1475230" cy="147523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E5D915-C0F3-47F2-BD65-FC494BAC2540}"/>
              </a:ext>
            </a:extLst>
          </p:cNvPr>
          <p:cNvSpPr/>
          <p:nvPr/>
        </p:nvSpPr>
        <p:spPr>
          <a:xfrm>
            <a:off x="3888496" y="2267605"/>
            <a:ext cx="1366846" cy="13668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Google Shape;497;p49">
            <a:extLst>
              <a:ext uri="{FF2B5EF4-FFF2-40B4-BE49-F238E27FC236}">
                <a16:creationId xmlns:a16="http://schemas.microsoft.com/office/drawing/2014/main" id="{315E1754-0DC9-4DDD-AEC2-B9F62A23A48D}"/>
              </a:ext>
            </a:extLst>
          </p:cNvPr>
          <p:cNvSpPr txBox="1"/>
          <p:nvPr/>
        </p:nvSpPr>
        <p:spPr>
          <a:xfrm>
            <a:off x="5382378" y="3572214"/>
            <a:ext cx="2188210" cy="44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b="1" dirty="0">
                <a:latin typeface="Tajawal" panose="00000500000000000000" pitchFamily="2" charset="-78"/>
                <a:ea typeface="Bebas Neue"/>
                <a:cs typeface="Tajawal" panose="00000500000000000000" pitchFamily="2" charset="-78"/>
                <a:sym typeface="Bebas Neue"/>
              </a:rPr>
              <a:t>Response time</a:t>
            </a:r>
          </a:p>
        </p:txBody>
      </p:sp>
      <p:sp>
        <p:nvSpPr>
          <p:cNvPr id="6" name="Google Shape;498;p49">
            <a:extLst>
              <a:ext uri="{FF2B5EF4-FFF2-40B4-BE49-F238E27FC236}">
                <a16:creationId xmlns:a16="http://schemas.microsoft.com/office/drawing/2014/main" id="{1C008596-FC3A-48CD-ADBB-B8AB27D99934}"/>
              </a:ext>
            </a:extLst>
          </p:cNvPr>
          <p:cNvSpPr txBox="1"/>
          <p:nvPr/>
        </p:nvSpPr>
        <p:spPr>
          <a:xfrm>
            <a:off x="5382398" y="3967726"/>
            <a:ext cx="2188157" cy="59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Load at not more than 5 seconds.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7" name="Google Shape;499;p49">
            <a:extLst>
              <a:ext uri="{FF2B5EF4-FFF2-40B4-BE49-F238E27FC236}">
                <a16:creationId xmlns:a16="http://schemas.microsoft.com/office/drawing/2014/main" id="{191727C1-564F-4730-B4DA-9D1B7390EC67}"/>
              </a:ext>
            </a:extLst>
          </p:cNvPr>
          <p:cNvSpPr txBox="1"/>
          <p:nvPr/>
        </p:nvSpPr>
        <p:spPr>
          <a:xfrm>
            <a:off x="1579397" y="3586368"/>
            <a:ext cx="2186357" cy="4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Availability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8" name="Google Shape;500;p49">
            <a:extLst>
              <a:ext uri="{FF2B5EF4-FFF2-40B4-BE49-F238E27FC236}">
                <a16:creationId xmlns:a16="http://schemas.microsoft.com/office/drawing/2014/main" id="{5906182F-B81F-44FE-9E95-F6E1355A54B5}"/>
              </a:ext>
            </a:extLst>
          </p:cNvPr>
          <p:cNvSpPr txBox="1"/>
          <p:nvPr/>
        </p:nvSpPr>
        <p:spPr>
          <a:xfrm>
            <a:off x="1579305" y="1932082"/>
            <a:ext cx="2188267" cy="5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Run on both Android and iOS devices.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9" name="Google Shape;501;p49">
            <a:extLst>
              <a:ext uri="{FF2B5EF4-FFF2-40B4-BE49-F238E27FC236}">
                <a16:creationId xmlns:a16="http://schemas.microsoft.com/office/drawing/2014/main" id="{AE9D0916-4A48-4754-8F90-C0C96DF0CD57}"/>
              </a:ext>
            </a:extLst>
          </p:cNvPr>
          <p:cNvSpPr txBox="1"/>
          <p:nvPr/>
        </p:nvSpPr>
        <p:spPr>
          <a:xfrm>
            <a:off x="1579396" y="3975733"/>
            <a:ext cx="2186358" cy="57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Available to use 24/7.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0" name="Google Shape;502;p49">
            <a:extLst>
              <a:ext uri="{FF2B5EF4-FFF2-40B4-BE49-F238E27FC236}">
                <a16:creationId xmlns:a16="http://schemas.microsoft.com/office/drawing/2014/main" id="{C7E8FACC-8D00-4D29-9977-EF3E94424B70}"/>
              </a:ext>
            </a:extLst>
          </p:cNvPr>
          <p:cNvSpPr txBox="1"/>
          <p:nvPr/>
        </p:nvSpPr>
        <p:spPr>
          <a:xfrm>
            <a:off x="5382381" y="1482104"/>
            <a:ext cx="2188267" cy="50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Usability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11" name="Google Shape;503;p49">
            <a:extLst>
              <a:ext uri="{FF2B5EF4-FFF2-40B4-BE49-F238E27FC236}">
                <a16:creationId xmlns:a16="http://schemas.microsoft.com/office/drawing/2014/main" id="{905DB001-64B5-4336-B8A5-2D061838DF2C}"/>
              </a:ext>
            </a:extLst>
          </p:cNvPr>
          <p:cNvSpPr txBox="1"/>
          <p:nvPr/>
        </p:nvSpPr>
        <p:spPr>
          <a:xfrm>
            <a:off x="5382403" y="1901144"/>
            <a:ext cx="2188210" cy="6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Determine what a feature is and what it can do.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2" name="Google Shape;504;p49">
            <a:extLst>
              <a:ext uri="{FF2B5EF4-FFF2-40B4-BE49-F238E27FC236}">
                <a16:creationId xmlns:a16="http://schemas.microsoft.com/office/drawing/2014/main" id="{4595F9B0-8E4B-4191-8B5C-C4899E95BE7E}"/>
              </a:ext>
            </a:extLst>
          </p:cNvPr>
          <p:cNvSpPr txBox="1"/>
          <p:nvPr/>
        </p:nvSpPr>
        <p:spPr>
          <a:xfrm>
            <a:off x="1579305" y="1513010"/>
            <a:ext cx="2188267" cy="43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Portability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9AAF699-273B-4955-B49B-E422B55C5E75}"/>
              </a:ext>
            </a:extLst>
          </p:cNvPr>
          <p:cNvSpPr/>
          <p:nvPr/>
        </p:nvSpPr>
        <p:spPr>
          <a:xfrm>
            <a:off x="3982733" y="2363961"/>
            <a:ext cx="1178434" cy="11784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Non-functional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EDA9F56-E54F-452F-81B9-AA987B2F0A1A}"/>
              </a:ext>
            </a:extLst>
          </p:cNvPr>
          <p:cNvCxnSpPr>
            <a:cxnSpLocks/>
          </p:cNvCxnSpPr>
          <p:nvPr/>
        </p:nvCxnSpPr>
        <p:spPr>
          <a:xfrm flipV="1">
            <a:off x="4088666" y="2045536"/>
            <a:ext cx="8474" cy="42206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A8A1B00-81D8-4A81-BF00-E718F99B4879}"/>
              </a:ext>
            </a:extLst>
          </p:cNvPr>
          <p:cNvCxnSpPr>
            <a:cxnSpLocks/>
          </p:cNvCxnSpPr>
          <p:nvPr/>
        </p:nvCxnSpPr>
        <p:spPr>
          <a:xfrm flipV="1">
            <a:off x="4988589" y="2045536"/>
            <a:ext cx="3289" cy="49082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6895E0A-FCA1-49D2-85E3-6191D067BDE5}"/>
              </a:ext>
            </a:extLst>
          </p:cNvPr>
          <p:cNvCxnSpPr>
            <a:cxnSpLocks/>
            <a:stCxn id="26" idx="5"/>
            <a:endCxn id="88" idx="0"/>
          </p:cNvCxnSpPr>
          <p:nvPr/>
        </p:nvCxnSpPr>
        <p:spPr>
          <a:xfrm>
            <a:off x="4988589" y="3369817"/>
            <a:ext cx="3289" cy="52119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0C4689E-D929-4442-A5CC-F9FAC533E16E}"/>
              </a:ext>
            </a:extLst>
          </p:cNvPr>
          <p:cNvCxnSpPr>
            <a:cxnSpLocks/>
            <a:stCxn id="43" idx="3"/>
            <a:endCxn id="86" idx="0"/>
          </p:cNvCxnSpPr>
          <p:nvPr/>
        </p:nvCxnSpPr>
        <p:spPr>
          <a:xfrm>
            <a:off x="4088666" y="3434281"/>
            <a:ext cx="8474" cy="45672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4728C68A-8FFE-4579-A3FD-92E7191C440D}"/>
              </a:ext>
            </a:extLst>
          </p:cNvPr>
          <p:cNvSpPr/>
          <p:nvPr/>
        </p:nvSpPr>
        <p:spPr>
          <a:xfrm>
            <a:off x="729959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56EC2BD5-6F42-4FBC-89E5-E7EA56977176}"/>
              </a:ext>
            </a:extLst>
          </p:cNvPr>
          <p:cNvSpPr/>
          <p:nvPr/>
        </p:nvSpPr>
        <p:spPr>
          <a:xfrm>
            <a:off x="729959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3C6A9A2-1F42-4005-AFDB-75FBB1CF8167}"/>
              </a:ext>
            </a:extLst>
          </p:cNvPr>
          <p:cNvSpPr/>
          <p:nvPr/>
        </p:nvSpPr>
        <p:spPr>
          <a:xfrm>
            <a:off x="7635788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888929-8D87-4881-BFE2-684733BDA5AA}"/>
              </a:ext>
            </a:extLst>
          </p:cNvPr>
          <p:cNvSpPr/>
          <p:nvPr/>
        </p:nvSpPr>
        <p:spPr>
          <a:xfrm>
            <a:off x="7635788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B456192B-3F9F-4446-99E1-026F8FC8B20A}"/>
              </a:ext>
            </a:extLst>
          </p:cNvPr>
          <p:cNvSpPr/>
          <p:nvPr/>
        </p:nvSpPr>
        <p:spPr>
          <a:xfrm>
            <a:off x="3831193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395374C8-A3EF-42D6-8F0B-8EB13EB018D6}"/>
              </a:ext>
            </a:extLst>
          </p:cNvPr>
          <p:cNvSpPr txBox="1">
            <a:spLocks/>
          </p:cNvSpPr>
          <p:nvPr/>
        </p:nvSpPr>
        <p:spPr>
          <a:xfrm>
            <a:off x="3828710" y="1647125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01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8301636-A427-4654-A2EE-FDF26B62DC3E}"/>
              </a:ext>
            </a:extLst>
          </p:cNvPr>
          <p:cNvSpPr/>
          <p:nvPr/>
        </p:nvSpPr>
        <p:spPr>
          <a:xfrm>
            <a:off x="4725931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7A77445C-2005-47A0-8B8A-C36D59F9A126}"/>
              </a:ext>
            </a:extLst>
          </p:cNvPr>
          <p:cNvSpPr txBox="1">
            <a:spLocks/>
          </p:cNvSpPr>
          <p:nvPr/>
        </p:nvSpPr>
        <p:spPr>
          <a:xfrm>
            <a:off x="4725931" y="1646772"/>
            <a:ext cx="531894" cy="265633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02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2381FFF-813D-4398-B303-A31EE7FCE083}"/>
              </a:ext>
            </a:extLst>
          </p:cNvPr>
          <p:cNvSpPr/>
          <p:nvPr/>
        </p:nvSpPr>
        <p:spPr>
          <a:xfrm>
            <a:off x="3831193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7" name="Text Placeholder 20">
            <a:extLst>
              <a:ext uri="{FF2B5EF4-FFF2-40B4-BE49-F238E27FC236}">
                <a16:creationId xmlns:a16="http://schemas.microsoft.com/office/drawing/2014/main" id="{EC9E6752-6382-48F9-A14A-C735E4986BF9}"/>
              </a:ext>
            </a:extLst>
          </p:cNvPr>
          <p:cNvSpPr txBox="1">
            <a:spLocks/>
          </p:cNvSpPr>
          <p:nvPr/>
        </p:nvSpPr>
        <p:spPr>
          <a:xfrm>
            <a:off x="3831193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03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EDE32C8D-20D6-42D5-8C61-448BB0099F57}"/>
              </a:ext>
            </a:extLst>
          </p:cNvPr>
          <p:cNvSpPr/>
          <p:nvPr/>
        </p:nvSpPr>
        <p:spPr>
          <a:xfrm>
            <a:off x="4725931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9" name="Text Placeholder 20">
            <a:extLst>
              <a:ext uri="{FF2B5EF4-FFF2-40B4-BE49-F238E27FC236}">
                <a16:creationId xmlns:a16="http://schemas.microsoft.com/office/drawing/2014/main" id="{40266BC4-4114-4DA7-A0A5-6B24B6FD4F19}"/>
              </a:ext>
            </a:extLst>
          </p:cNvPr>
          <p:cNvSpPr txBox="1">
            <a:spLocks/>
          </p:cNvSpPr>
          <p:nvPr/>
        </p:nvSpPr>
        <p:spPr>
          <a:xfrm>
            <a:off x="4725931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04</a:t>
            </a:r>
          </a:p>
        </p:txBody>
      </p:sp>
      <p:grpSp>
        <p:nvGrpSpPr>
          <p:cNvPr id="113" name="Google Shape;11760;p20">
            <a:extLst>
              <a:ext uri="{FF2B5EF4-FFF2-40B4-BE49-F238E27FC236}">
                <a16:creationId xmlns:a16="http://schemas.microsoft.com/office/drawing/2014/main" id="{78E8CA04-4CDA-4328-853C-6ABE3B3D016A}"/>
              </a:ext>
            </a:extLst>
          </p:cNvPr>
          <p:cNvGrpSpPr/>
          <p:nvPr/>
        </p:nvGrpSpPr>
        <p:grpSpPr>
          <a:xfrm>
            <a:off x="949461" y="3831878"/>
            <a:ext cx="347934" cy="310024"/>
            <a:chOff x="1327676" y="2910480"/>
            <a:chExt cx="347934" cy="310024"/>
          </a:xfrm>
          <a:solidFill>
            <a:srgbClr val="F7FFFB"/>
          </a:solidFill>
        </p:grpSpPr>
        <p:sp>
          <p:nvSpPr>
            <p:cNvPr id="114" name="Google Shape;11761;p20">
              <a:extLst>
                <a:ext uri="{FF2B5EF4-FFF2-40B4-BE49-F238E27FC236}">
                  <a16:creationId xmlns:a16="http://schemas.microsoft.com/office/drawing/2014/main" id="{B79CD8DA-48FB-409F-83C5-F70118E5E810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5" name="Google Shape;11762;p20">
              <a:extLst>
                <a:ext uri="{FF2B5EF4-FFF2-40B4-BE49-F238E27FC236}">
                  <a16:creationId xmlns:a16="http://schemas.microsoft.com/office/drawing/2014/main" id="{F1B0A7A0-3C88-4417-A94C-14115D0630F0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6" name="Google Shape;11763;p20">
              <a:extLst>
                <a:ext uri="{FF2B5EF4-FFF2-40B4-BE49-F238E27FC236}">
                  <a16:creationId xmlns:a16="http://schemas.microsoft.com/office/drawing/2014/main" id="{FC852E32-DCD2-4BF6-A7AE-B8BAB766F2EC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7" name="Google Shape;11764;p20">
              <a:extLst>
                <a:ext uri="{FF2B5EF4-FFF2-40B4-BE49-F238E27FC236}">
                  <a16:creationId xmlns:a16="http://schemas.microsoft.com/office/drawing/2014/main" id="{F7CDB6E4-B1CA-474B-84D4-ABC8AC29FE42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8" name="Google Shape;11765;p20">
              <a:extLst>
                <a:ext uri="{FF2B5EF4-FFF2-40B4-BE49-F238E27FC236}">
                  <a16:creationId xmlns:a16="http://schemas.microsoft.com/office/drawing/2014/main" id="{480ED963-11D7-45C8-BC42-AD7ECDF6D820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</p:grpSp>
      <p:grpSp>
        <p:nvGrpSpPr>
          <p:cNvPr id="119" name="Google Shape;12032;p20">
            <a:extLst>
              <a:ext uri="{FF2B5EF4-FFF2-40B4-BE49-F238E27FC236}">
                <a16:creationId xmlns:a16="http://schemas.microsoft.com/office/drawing/2014/main" id="{186CEAD9-CF04-4AD5-8B4E-0DA6197F6972}"/>
              </a:ext>
            </a:extLst>
          </p:cNvPr>
          <p:cNvGrpSpPr/>
          <p:nvPr/>
        </p:nvGrpSpPr>
        <p:grpSpPr>
          <a:xfrm>
            <a:off x="915728" y="1787297"/>
            <a:ext cx="416649" cy="325597"/>
            <a:chOff x="5626763" y="2013829"/>
            <a:chExt cx="351722" cy="274788"/>
          </a:xfrm>
          <a:solidFill>
            <a:srgbClr val="F7FFFB"/>
          </a:solidFill>
        </p:grpSpPr>
        <p:sp>
          <p:nvSpPr>
            <p:cNvPr id="120" name="Google Shape;12033;p20">
              <a:extLst>
                <a:ext uri="{FF2B5EF4-FFF2-40B4-BE49-F238E27FC236}">
                  <a16:creationId xmlns:a16="http://schemas.microsoft.com/office/drawing/2014/main" id="{326B9524-8EE3-4A6F-881E-D895F920EC4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1" name="Google Shape;12034;p20">
              <a:extLst>
                <a:ext uri="{FF2B5EF4-FFF2-40B4-BE49-F238E27FC236}">
                  <a16:creationId xmlns:a16="http://schemas.microsoft.com/office/drawing/2014/main" id="{53116844-B8A8-4227-8F51-C978EEFEC759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2" name="Google Shape;12035;p20">
              <a:extLst>
                <a:ext uri="{FF2B5EF4-FFF2-40B4-BE49-F238E27FC236}">
                  <a16:creationId xmlns:a16="http://schemas.microsoft.com/office/drawing/2014/main" id="{D35B716B-8798-4669-B61C-FF7878D04C8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3" name="Google Shape;12036;p20">
              <a:extLst>
                <a:ext uri="{FF2B5EF4-FFF2-40B4-BE49-F238E27FC236}">
                  <a16:creationId xmlns:a16="http://schemas.microsoft.com/office/drawing/2014/main" id="{E81E5306-6C81-4F87-A260-247BC32469C9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4" name="Google Shape;12037;p20">
              <a:extLst>
                <a:ext uri="{FF2B5EF4-FFF2-40B4-BE49-F238E27FC236}">
                  <a16:creationId xmlns:a16="http://schemas.microsoft.com/office/drawing/2014/main" id="{2DA9D1B4-573A-4FB1-B179-74250D5E79E8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5" name="Google Shape;12038;p20">
              <a:extLst>
                <a:ext uri="{FF2B5EF4-FFF2-40B4-BE49-F238E27FC236}">
                  <a16:creationId xmlns:a16="http://schemas.microsoft.com/office/drawing/2014/main" id="{BA745D61-42B9-49D0-ADEF-AD8B39E3A5E9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6" name="Google Shape;12039;p20">
              <a:extLst>
                <a:ext uri="{FF2B5EF4-FFF2-40B4-BE49-F238E27FC236}">
                  <a16:creationId xmlns:a16="http://schemas.microsoft.com/office/drawing/2014/main" id="{6585C523-D4AC-4378-B34E-33770B8D2315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7" name="Google Shape;12040;p20">
              <a:extLst>
                <a:ext uri="{FF2B5EF4-FFF2-40B4-BE49-F238E27FC236}">
                  <a16:creationId xmlns:a16="http://schemas.microsoft.com/office/drawing/2014/main" id="{F286764A-8C51-4C6A-BF7F-E68267169125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8" name="Google Shape;12041;p20">
              <a:extLst>
                <a:ext uri="{FF2B5EF4-FFF2-40B4-BE49-F238E27FC236}">
                  <a16:creationId xmlns:a16="http://schemas.microsoft.com/office/drawing/2014/main" id="{1B63EEEB-9465-4320-8387-643AAB083DD0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9" name="Google Shape;12042;p20">
              <a:extLst>
                <a:ext uri="{FF2B5EF4-FFF2-40B4-BE49-F238E27FC236}">
                  <a16:creationId xmlns:a16="http://schemas.microsoft.com/office/drawing/2014/main" id="{44CE44B7-2251-4EA4-8591-75BA1806D968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</p:grpSp>
      <p:sp>
        <p:nvSpPr>
          <p:cNvPr id="170" name="Elipse 169">
            <a:extLst>
              <a:ext uri="{FF2B5EF4-FFF2-40B4-BE49-F238E27FC236}">
                <a16:creationId xmlns:a16="http://schemas.microsoft.com/office/drawing/2014/main" id="{3614D60B-0358-47FA-9F78-0ADD70DFB676}"/>
              </a:ext>
            </a:extLst>
          </p:cNvPr>
          <p:cNvSpPr/>
          <p:nvPr/>
        </p:nvSpPr>
        <p:spPr>
          <a:xfrm>
            <a:off x="3450102" y="1843660"/>
            <a:ext cx="2234986" cy="22349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520DC53D-ECC1-4119-BFDA-05F617DB2273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Non-functional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14" name="Graphic 13" descr="Stopwatch outline">
            <a:extLst>
              <a:ext uri="{FF2B5EF4-FFF2-40B4-BE49-F238E27FC236}">
                <a16:creationId xmlns:a16="http://schemas.microsoft.com/office/drawing/2014/main" id="{37C0F828-A27B-4A0A-9325-5431116D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7879" y="3680465"/>
            <a:ext cx="574522" cy="574522"/>
          </a:xfrm>
          <a:prstGeom prst="rect">
            <a:avLst/>
          </a:prstGeom>
        </p:spPr>
      </p:pic>
      <p:pic>
        <p:nvPicPr>
          <p:cNvPr id="16" name="Graphic 15" descr="Logarithmic Graph outline">
            <a:extLst>
              <a:ext uri="{FF2B5EF4-FFF2-40B4-BE49-F238E27FC236}">
                <a16:creationId xmlns:a16="http://schemas.microsoft.com/office/drawing/2014/main" id="{7FC5628F-00AA-4960-83B6-0B5CF82C2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6081" y="1701249"/>
            <a:ext cx="509964" cy="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53" grpId="0" animBg="1"/>
      <p:bldP spid="43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6" grpId="0" animBg="1"/>
      <p:bldP spid="60" grpId="0" animBg="1"/>
      <p:bldP spid="62" grpId="0" animBg="1"/>
      <p:bldP spid="68" grpId="0" animBg="1"/>
      <p:bldP spid="70" grpId="0" animBg="1"/>
      <p:bldP spid="72" grpId="0" animBg="1"/>
      <p:bldP spid="73" grpId="0"/>
      <p:bldP spid="81" grpId="0" animBg="1"/>
      <p:bldP spid="82" grpId="0"/>
      <p:bldP spid="86" grpId="0" animBg="1"/>
      <p:bldP spid="87" grpId="0"/>
      <p:bldP spid="88" grpId="0" animBg="1"/>
      <p:bldP spid="89" grpId="0"/>
      <p:bldP spid="1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lipse 178">
            <a:extLst>
              <a:ext uri="{FF2B5EF4-FFF2-40B4-BE49-F238E27FC236}">
                <a16:creationId xmlns:a16="http://schemas.microsoft.com/office/drawing/2014/main" id="{43FCB987-10B3-4DBC-99DD-2938FCD037DB}"/>
              </a:ext>
            </a:extLst>
          </p:cNvPr>
          <p:cNvSpPr/>
          <p:nvPr/>
        </p:nvSpPr>
        <p:spPr>
          <a:xfrm>
            <a:off x="6666559" y="129050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7A40A844-D277-4892-8DB9-29120DC1D430}"/>
              </a:ext>
            </a:extLst>
          </p:cNvPr>
          <p:cNvSpPr/>
          <p:nvPr/>
        </p:nvSpPr>
        <p:spPr>
          <a:xfrm>
            <a:off x="3824879" y="2218811"/>
            <a:ext cx="1475230" cy="147523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E5D915-C0F3-47F2-BD65-FC494BAC2540}"/>
              </a:ext>
            </a:extLst>
          </p:cNvPr>
          <p:cNvSpPr/>
          <p:nvPr/>
        </p:nvSpPr>
        <p:spPr>
          <a:xfrm>
            <a:off x="3888496" y="2267605"/>
            <a:ext cx="1366846" cy="13668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Google Shape;497;p49">
            <a:extLst>
              <a:ext uri="{FF2B5EF4-FFF2-40B4-BE49-F238E27FC236}">
                <a16:creationId xmlns:a16="http://schemas.microsoft.com/office/drawing/2014/main" id="{315E1754-0DC9-4DDD-AEC2-B9F62A23A48D}"/>
              </a:ext>
            </a:extLst>
          </p:cNvPr>
          <p:cNvSpPr txBox="1"/>
          <p:nvPr/>
        </p:nvSpPr>
        <p:spPr>
          <a:xfrm>
            <a:off x="5382378" y="3572214"/>
            <a:ext cx="2188210" cy="44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b="1" dirty="0">
                <a:latin typeface="Tajawal" panose="00000500000000000000" pitchFamily="2" charset="-78"/>
                <a:ea typeface="Bebas Neue"/>
                <a:cs typeface="Tajawal" panose="00000500000000000000" pitchFamily="2" charset="-78"/>
                <a:sym typeface="Bebas Neue"/>
              </a:rPr>
              <a:t>Security</a:t>
            </a:r>
          </a:p>
        </p:txBody>
      </p:sp>
      <p:sp>
        <p:nvSpPr>
          <p:cNvPr id="6" name="Google Shape;498;p49">
            <a:extLst>
              <a:ext uri="{FF2B5EF4-FFF2-40B4-BE49-F238E27FC236}">
                <a16:creationId xmlns:a16="http://schemas.microsoft.com/office/drawing/2014/main" id="{1C008596-FC3A-48CD-ADBB-B8AB27D99934}"/>
              </a:ext>
            </a:extLst>
          </p:cNvPr>
          <p:cNvSpPr txBox="1"/>
          <p:nvPr/>
        </p:nvSpPr>
        <p:spPr>
          <a:xfrm>
            <a:off x="5382398" y="3967726"/>
            <a:ext cx="2188157" cy="59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Email, password, number, terms of services and private policy.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7" name="Google Shape;499;p49">
            <a:extLst>
              <a:ext uri="{FF2B5EF4-FFF2-40B4-BE49-F238E27FC236}">
                <a16:creationId xmlns:a16="http://schemas.microsoft.com/office/drawing/2014/main" id="{191727C1-564F-4730-B4DA-9D1B7390EC67}"/>
              </a:ext>
            </a:extLst>
          </p:cNvPr>
          <p:cNvSpPr txBox="1"/>
          <p:nvPr/>
        </p:nvSpPr>
        <p:spPr>
          <a:xfrm>
            <a:off x="1579397" y="3586368"/>
            <a:ext cx="2186357" cy="4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b="1" dirty="0">
                <a:latin typeface="Tajawal" panose="00000500000000000000" pitchFamily="2" charset="-78"/>
                <a:ea typeface="Bebas Neue"/>
                <a:cs typeface="Tajawal" panose="00000500000000000000" pitchFamily="2" charset="-78"/>
                <a:sym typeface="Bebas Neue"/>
              </a:rPr>
              <a:t>Scalability</a:t>
            </a:r>
          </a:p>
        </p:txBody>
      </p:sp>
      <p:sp>
        <p:nvSpPr>
          <p:cNvPr id="8" name="Google Shape;500;p49">
            <a:extLst>
              <a:ext uri="{FF2B5EF4-FFF2-40B4-BE49-F238E27FC236}">
                <a16:creationId xmlns:a16="http://schemas.microsoft.com/office/drawing/2014/main" id="{5906182F-B81F-44FE-9E95-F6E1355A54B5}"/>
              </a:ext>
            </a:extLst>
          </p:cNvPr>
          <p:cNvSpPr txBox="1"/>
          <p:nvPr/>
        </p:nvSpPr>
        <p:spPr>
          <a:xfrm>
            <a:off x="1579305" y="1932082"/>
            <a:ext cx="2188267" cy="5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Specific email and password is given to organizations.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9" name="Google Shape;501;p49">
            <a:extLst>
              <a:ext uri="{FF2B5EF4-FFF2-40B4-BE49-F238E27FC236}">
                <a16:creationId xmlns:a16="http://schemas.microsoft.com/office/drawing/2014/main" id="{AE9D0916-4A48-4754-8F90-C0C96DF0CD57}"/>
              </a:ext>
            </a:extLst>
          </p:cNvPr>
          <p:cNvSpPr txBox="1"/>
          <p:nvPr/>
        </p:nvSpPr>
        <p:spPr>
          <a:xfrm>
            <a:off x="1579396" y="3975733"/>
            <a:ext cx="2186358" cy="57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More requests and data can be handled. 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0" name="Google Shape;502;p49">
            <a:extLst>
              <a:ext uri="{FF2B5EF4-FFF2-40B4-BE49-F238E27FC236}">
                <a16:creationId xmlns:a16="http://schemas.microsoft.com/office/drawing/2014/main" id="{C7E8FACC-8D00-4D29-9977-EF3E94424B70}"/>
              </a:ext>
            </a:extLst>
          </p:cNvPr>
          <p:cNvSpPr txBox="1"/>
          <p:nvPr/>
        </p:nvSpPr>
        <p:spPr>
          <a:xfrm>
            <a:off x="5382381" y="1482104"/>
            <a:ext cx="2188267" cy="50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Authentication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11" name="Google Shape;503;p49">
            <a:extLst>
              <a:ext uri="{FF2B5EF4-FFF2-40B4-BE49-F238E27FC236}">
                <a16:creationId xmlns:a16="http://schemas.microsoft.com/office/drawing/2014/main" id="{905DB001-64B5-4336-B8A5-2D061838DF2C}"/>
              </a:ext>
            </a:extLst>
          </p:cNvPr>
          <p:cNvSpPr txBox="1"/>
          <p:nvPr/>
        </p:nvSpPr>
        <p:spPr>
          <a:xfrm>
            <a:off x="5418639" y="1901144"/>
            <a:ext cx="2151973" cy="6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Using Google’s Firebase Authentication technology.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2" name="Google Shape;504;p49">
            <a:extLst>
              <a:ext uri="{FF2B5EF4-FFF2-40B4-BE49-F238E27FC236}">
                <a16:creationId xmlns:a16="http://schemas.microsoft.com/office/drawing/2014/main" id="{4595F9B0-8E4B-4191-8B5C-C4899E95BE7E}"/>
              </a:ext>
            </a:extLst>
          </p:cNvPr>
          <p:cNvSpPr txBox="1"/>
          <p:nvPr/>
        </p:nvSpPr>
        <p:spPr>
          <a:xfrm>
            <a:off x="1579305" y="1513010"/>
            <a:ext cx="2188267" cy="43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Authorization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9AAF699-273B-4955-B49B-E422B55C5E75}"/>
              </a:ext>
            </a:extLst>
          </p:cNvPr>
          <p:cNvSpPr/>
          <p:nvPr/>
        </p:nvSpPr>
        <p:spPr>
          <a:xfrm>
            <a:off x="3982733" y="2363961"/>
            <a:ext cx="1178434" cy="11784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Non-functional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EDA9F56-E54F-452F-81B9-AA987B2F0A1A}"/>
              </a:ext>
            </a:extLst>
          </p:cNvPr>
          <p:cNvCxnSpPr>
            <a:cxnSpLocks/>
          </p:cNvCxnSpPr>
          <p:nvPr/>
        </p:nvCxnSpPr>
        <p:spPr>
          <a:xfrm flipV="1">
            <a:off x="4088666" y="2045536"/>
            <a:ext cx="8474" cy="42206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A8A1B00-81D8-4A81-BF00-E718F99B4879}"/>
              </a:ext>
            </a:extLst>
          </p:cNvPr>
          <p:cNvCxnSpPr>
            <a:cxnSpLocks/>
          </p:cNvCxnSpPr>
          <p:nvPr/>
        </p:nvCxnSpPr>
        <p:spPr>
          <a:xfrm flipV="1">
            <a:off x="4988589" y="2045536"/>
            <a:ext cx="3289" cy="49082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6895E0A-FCA1-49D2-85E3-6191D067BDE5}"/>
              </a:ext>
            </a:extLst>
          </p:cNvPr>
          <p:cNvCxnSpPr>
            <a:cxnSpLocks/>
            <a:stCxn id="26" idx="5"/>
            <a:endCxn id="88" idx="0"/>
          </p:cNvCxnSpPr>
          <p:nvPr/>
        </p:nvCxnSpPr>
        <p:spPr>
          <a:xfrm>
            <a:off x="4988589" y="3369817"/>
            <a:ext cx="3289" cy="52119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0C4689E-D929-4442-A5CC-F9FAC533E16E}"/>
              </a:ext>
            </a:extLst>
          </p:cNvPr>
          <p:cNvCxnSpPr>
            <a:cxnSpLocks/>
            <a:stCxn id="43" idx="3"/>
            <a:endCxn id="86" idx="0"/>
          </p:cNvCxnSpPr>
          <p:nvPr/>
        </p:nvCxnSpPr>
        <p:spPr>
          <a:xfrm>
            <a:off x="4088666" y="3434281"/>
            <a:ext cx="8474" cy="45672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4728C68A-8FFE-4579-A3FD-92E7191C440D}"/>
              </a:ext>
            </a:extLst>
          </p:cNvPr>
          <p:cNvSpPr/>
          <p:nvPr/>
        </p:nvSpPr>
        <p:spPr>
          <a:xfrm>
            <a:off x="729959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56EC2BD5-6F42-4FBC-89E5-E7EA56977176}"/>
              </a:ext>
            </a:extLst>
          </p:cNvPr>
          <p:cNvSpPr/>
          <p:nvPr/>
        </p:nvSpPr>
        <p:spPr>
          <a:xfrm>
            <a:off x="729959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3C6A9A2-1F42-4005-AFDB-75FBB1CF8167}"/>
              </a:ext>
            </a:extLst>
          </p:cNvPr>
          <p:cNvSpPr/>
          <p:nvPr/>
        </p:nvSpPr>
        <p:spPr>
          <a:xfrm>
            <a:off x="7635788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888929-8D87-4881-BFE2-684733BDA5AA}"/>
              </a:ext>
            </a:extLst>
          </p:cNvPr>
          <p:cNvSpPr/>
          <p:nvPr/>
        </p:nvSpPr>
        <p:spPr>
          <a:xfrm>
            <a:off x="7635788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B456192B-3F9F-4446-99E1-026F8FC8B20A}"/>
              </a:ext>
            </a:extLst>
          </p:cNvPr>
          <p:cNvSpPr/>
          <p:nvPr/>
        </p:nvSpPr>
        <p:spPr>
          <a:xfrm>
            <a:off x="3831193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395374C8-A3EF-42D6-8F0B-8EB13EB018D6}"/>
              </a:ext>
            </a:extLst>
          </p:cNvPr>
          <p:cNvSpPr txBox="1">
            <a:spLocks/>
          </p:cNvSpPr>
          <p:nvPr/>
        </p:nvSpPr>
        <p:spPr>
          <a:xfrm>
            <a:off x="3828710" y="1647125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05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8301636-A427-4654-A2EE-FDF26B62DC3E}"/>
              </a:ext>
            </a:extLst>
          </p:cNvPr>
          <p:cNvSpPr/>
          <p:nvPr/>
        </p:nvSpPr>
        <p:spPr>
          <a:xfrm>
            <a:off x="4725931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7A77445C-2005-47A0-8B8A-C36D59F9A126}"/>
              </a:ext>
            </a:extLst>
          </p:cNvPr>
          <p:cNvSpPr txBox="1">
            <a:spLocks/>
          </p:cNvSpPr>
          <p:nvPr/>
        </p:nvSpPr>
        <p:spPr>
          <a:xfrm>
            <a:off x="4725931" y="1646772"/>
            <a:ext cx="531894" cy="265633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06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2381FFF-813D-4398-B303-A31EE7FCE083}"/>
              </a:ext>
            </a:extLst>
          </p:cNvPr>
          <p:cNvSpPr/>
          <p:nvPr/>
        </p:nvSpPr>
        <p:spPr>
          <a:xfrm>
            <a:off x="3831193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7" name="Text Placeholder 20">
            <a:extLst>
              <a:ext uri="{FF2B5EF4-FFF2-40B4-BE49-F238E27FC236}">
                <a16:creationId xmlns:a16="http://schemas.microsoft.com/office/drawing/2014/main" id="{EC9E6752-6382-48F9-A14A-C735E4986BF9}"/>
              </a:ext>
            </a:extLst>
          </p:cNvPr>
          <p:cNvSpPr txBox="1">
            <a:spLocks/>
          </p:cNvSpPr>
          <p:nvPr/>
        </p:nvSpPr>
        <p:spPr>
          <a:xfrm>
            <a:off x="3831193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07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EDE32C8D-20D6-42D5-8C61-448BB0099F57}"/>
              </a:ext>
            </a:extLst>
          </p:cNvPr>
          <p:cNvSpPr/>
          <p:nvPr/>
        </p:nvSpPr>
        <p:spPr>
          <a:xfrm>
            <a:off x="4725931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9" name="Text Placeholder 20">
            <a:extLst>
              <a:ext uri="{FF2B5EF4-FFF2-40B4-BE49-F238E27FC236}">
                <a16:creationId xmlns:a16="http://schemas.microsoft.com/office/drawing/2014/main" id="{40266BC4-4114-4DA7-A0A5-6B24B6FD4F19}"/>
              </a:ext>
            </a:extLst>
          </p:cNvPr>
          <p:cNvSpPr txBox="1">
            <a:spLocks/>
          </p:cNvSpPr>
          <p:nvPr/>
        </p:nvSpPr>
        <p:spPr>
          <a:xfrm>
            <a:off x="4725931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08</a:t>
            </a:r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3614D60B-0358-47FA-9F78-0ADD70DFB676}"/>
              </a:ext>
            </a:extLst>
          </p:cNvPr>
          <p:cNvSpPr/>
          <p:nvPr/>
        </p:nvSpPr>
        <p:spPr>
          <a:xfrm>
            <a:off x="3450102" y="1843660"/>
            <a:ext cx="2234986" cy="22349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520DC53D-ECC1-4119-BFDA-05F617DB2273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Non-functional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3" name="Graphic 2" descr="Badge Tick outline">
            <a:extLst>
              <a:ext uri="{FF2B5EF4-FFF2-40B4-BE49-F238E27FC236}">
                <a16:creationId xmlns:a16="http://schemas.microsoft.com/office/drawing/2014/main" id="{7A8C017D-D543-4C78-07B0-FBC38B1FA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6878" y="3694041"/>
            <a:ext cx="595395" cy="595395"/>
          </a:xfrm>
          <a:prstGeom prst="rect">
            <a:avLst/>
          </a:prstGeom>
        </p:spPr>
      </p:pic>
      <p:pic>
        <p:nvPicPr>
          <p:cNvPr id="13" name="Graphic 12" descr="Eye Scan outline">
            <a:extLst>
              <a:ext uri="{FF2B5EF4-FFF2-40B4-BE49-F238E27FC236}">
                <a16:creationId xmlns:a16="http://schemas.microsoft.com/office/drawing/2014/main" id="{87885FEA-3555-DB80-15EA-EA2C9DEAF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070" y="1663589"/>
            <a:ext cx="573013" cy="573013"/>
          </a:xfrm>
          <a:prstGeom prst="rect">
            <a:avLst/>
          </a:prstGeom>
        </p:spPr>
      </p:pic>
      <p:pic>
        <p:nvPicPr>
          <p:cNvPr id="17" name="Graphic 16" descr="Employee badge outline">
            <a:extLst>
              <a:ext uri="{FF2B5EF4-FFF2-40B4-BE49-F238E27FC236}">
                <a16:creationId xmlns:a16="http://schemas.microsoft.com/office/drawing/2014/main" id="{EDFEB627-3575-6BC1-655D-53F6EF0F31C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095" y="1663589"/>
            <a:ext cx="500666" cy="515447"/>
          </a:xfrm>
          <a:prstGeom prst="rect">
            <a:avLst/>
          </a:prstGeom>
        </p:spPr>
      </p:pic>
      <p:pic>
        <p:nvPicPr>
          <p:cNvPr id="19" name="Graphic 18" descr="Bar graph with upward trend outline">
            <a:extLst>
              <a:ext uri="{FF2B5EF4-FFF2-40B4-BE49-F238E27FC236}">
                <a16:creationId xmlns:a16="http://schemas.microsoft.com/office/drawing/2014/main" id="{6482D672-DF7E-426D-884F-B601D38B1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753" y="3761850"/>
            <a:ext cx="489349" cy="4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53" grpId="0" animBg="1"/>
      <p:bldP spid="43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6" grpId="0" animBg="1"/>
      <p:bldP spid="60" grpId="0" animBg="1"/>
      <p:bldP spid="62" grpId="0" animBg="1"/>
      <p:bldP spid="68" grpId="0" animBg="1"/>
      <p:bldP spid="70" grpId="0" animBg="1"/>
      <p:bldP spid="72" grpId="0" animBg="1"/>
      <p:bldP spid="73" grpId="0"/>
      <p:bldP spid="81" grpId="0" animBg="1"/>
      <p:bldP spid="82" grpId="0"/>
      <p:bldP spid="86" grpId="0" animBg="1"/>
      <p:bldP spid="87" grpId="0"/>
      <p:bldP spid="88" grpId="0" animBg="1"/>
      <p:bldP spid="89" grpId="0"/>
      <p:bldP spid="1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692B63-6355-439E-B079-C9F85FF1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150" y="468810"/>
            <a:ext cx="5319573" cy="390869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438604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77345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C68F564C-75E0-4897-907F-F4B7FB07734F}"/>
              </a:ext>
            </a:extLst>
          </p:cNvPr>
          <p:cNvSpPr txBox="1">
            <a:spLocks/>
          </p:cNvSpPr>
          <p:nvPr/>
        </p:nvSpPr>
        <p:spPr>
          <a:xfrm>
            <a:off x="5787828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r"/>
            <a:r>
              <a:rPr lang="en-US" b="1" kern="1200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+mj-ea"/>
                <a:cs typeface="Tajawal" panose="00000500000000000000" pitchFamily="2" charset="-78"/>
              </a:rPr>
              <a:t>Component Diagram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43645-A248-2F67-2B34-8A9D7728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38" y="940116"/>
            <a:ext cx="5859241" cy="271399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076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692B63-6355-439E-B079-C9F85FF1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0229" y="836813"/>
            <a:ext cx="6054752" cy="31416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236131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266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4" y="746689"/>
            <a:ext cx="3124200" cy="1550425"/>
          </a:xfrm>
        </p:spPr>
        <p:txBody>
          <a:bodyPr anchor="ctr"/>
          <a:lstStyle/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Sequence Diagram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7351-4674-42D8-8514-12A5445D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3909" y="507512"/>
            <a:ext cx="5326427" cy="35792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5EC9-43EE-4AAD-BF70-984993394149}"/>
              </a:ext>
            </a:extLst>
          </p:cNvPr>
          <p:cNvSpPr txBox="1"/>
          <p:nvPr/>
        </p:nvSpPr>
        <p:spPr>
          <a:xfrm>
            <a:off x="0" y="2186082"/>
            <a:ext cx="4001408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Donating scenario: </a:t>
            </a:r>
            <a:endParaRPr lang="en-US" sz="1400" b="1" dirty="0">
              <a:solidFill>
                <a:srgbClr val="408C5D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42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4" y="746689"/>
            <a:ext cx="3124200" cy="1550425"/>
          </a:xfrm>
        </p:spPr>
        <p:txBody>
          <a:bodyPr anchor="ctr"/>
          <a:lstStyle/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Sequence Diagram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7351-4674-42D8-8514-12A5445D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4732" y="560881"/>
            <a:ext cx="5167584" cy="34724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5EC9-43EE-4AAD-BF70-984993394149}"/>
              </a:ext>
            </a:extLst>
          </p:cNvPr>
          <p:cNvSpPr txBox="1"/>
          <p:nvPr/>
        </p:nvSpPr>
        <p:spPr>
          <a:xfrm>
            <a:off x="0" y="2186082"/>
            <a:ext cx="4001408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Adding new event scenario:</a:t>
            </a:r>
          </a:p>
        </p:txBody>
      </p:sp>
    </p:spTree>
    <p:extLst>
      <p:ext uri="{BB962C8B-B14F-4D97-AF65-F5344CB8AC3E}">
        <p14:creationId xmlns:p14="http://schemas.microsoft.com/office/powerpoint/2010/main" val="13595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C68F564C-75E0-4897-907F-F4B7FB07734F}"/>
              </a:ext>
            </a:extLst>
          </p:cNvPr>
          <p:cNvSpPr txBox="1">
            <a:spLocks/>
          </p:cNvSpPr>
          <p:nvPr/>
        </p:nvSpPr>
        <p:spPr>
          <a:xfrm>
            <a:off x="6022958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b="1" kern="1200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+mj-ea"/>
                <a:cs typeface="Tajawal" panose="00000500000000000000" pitchFamily="2" charset="-78"/>
              </a:rPr>
              <a:t>Entity Relationship Diagram (ERD)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06AFFA9-50B6-4499-8739-E57F2D81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331" y="747647"/>
            <a:ext cx="4980258" cy="346127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008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CD67EB5C-80D5-477D-BD5C-74A35123F7F2}"/>
              </a:ext>
            </a:extLst>
          </p:cNvPr>
          <p:cNvSpPr txBox="1">
            <a:spLocks/>
          </p:cNvSpPr>
          <p:nvPr/>
        </p:nvSpPr>
        <p:spPr>
          <a:xfrm>
            <a:off x="3289023" y="3627186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11758C4C-EA0F-46DB-A00E-5CB3F08DD3F3}"/>
              </a:ext>
            </a:extLst>
          </p:cNvPr>
          <p:cNvSpPr txBox="1">
            <a:spLocks/>
          </p:cNvSpPr>
          <p:nvPr/>
        </p:nvSpPr>
        <p:spPr>
          <a:xfrm>
            <a:off x="3291069" y="4015986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DC24A6FC-4F08-4C54-B162-F95352F8D5A5}"/>
              </a:ext>
            </a:extLst>
          </p:cNvPr>
          <p:cNvSpPr txBox="1">
            <a:spLocks/>
          </p:cNvSpPr>
          <p:nvPr/>
        </p:nvSpPr>
        <p:spPr>
          <a:xfrm>
            <a:off x="228573" y="3629365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Time Plan</a:t>
            </a:r>
            <a:endParaRPr lang="en-US" sz="1800" dirty="0">
              <a:latin typeface="Tajawal" panose="00000500000000000000" pitchFamily="2" charset="-78"/>
            </a:endParaRP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C0B910-A310-49E5-B7C4-A737106FE8A4}"/>
              </a:ext>
            </a:extLst>
          </p:cNvPr>
          <p:cNvSpPr txBox="1">
            <a:spLocks/>
          </p:cNvSpPr>
          <p:nvPr/>
        </p:nvSpPr>
        <p:spPr>
          <a:xfrm>
            <a:off x="230015" y="4018165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Tasks to be fulfilled.</a:t>
            </a:r>
          </a:p>
        </p:txBody>
      </p:sp>
    </p:spTree>
    <p:extLst>
      <p:ext uri="{BB962C8B-B14F-4D97-AF65-F5344CB8AC3E}">
        <p14:creationId xmlns:p14="http://schemas.microsoft.com/office/powerpoint/2010/main" val="23702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04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05410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C6F8A067-66FF-4B0F-9F3A-041A67D8F2A1}"/>
              </a:ext>
            </a:extLst>
          </p:cNvPr>
          <p:cNvSpPr txBox="1">
            <a:spLocks/>
          </p:cNvSpPr>
          <p:nvPr/>
        </p:nvSpPr>
        <p:spPr>
          <a:xfrm>
            <a:off x="4614861" y="2556803"/>
            <a:ext cx="3753323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>
                <a:latin typeface="Tajawal" panose="00000500000000000000" pitchFamily="2" charset="-78"/>
              </a:rPr>
              <a:t>Time Plan</a:t>
            </a:r>
            <a:endParaRPr lang="en-US" sz="5400" dirty="0">
              <a:latin typeface="Tajawal" panose="00000500000000000000" pitchFamily="2" charset="-78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723706A1-F87D-4D9A-9343-691436644E18}"/>
              </a:ext>
            </a:extLst>
          </p:cNvPr>
          <p:cNvSpPr txBox="1">
            <a:spLocks/>
          </p:cNvSpPr>
          <p:nvPr/>
        </p:nvSpPr>
        <p:spPr>
          <a:xfrm>
            <a:off x="5222094" y="3279387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Tasks to be fulfilled.</a:t>
            </a:r>
          </a:p>
        </p:txBody>
      </p:sp>
    </p:spTree>
    <p:extLst>
      <p:ext uri="{BB962C8B-B14F-4D97-AF65-F5344CB8AC3E}">
        <p14:creationId xmlns:p14="http://schemas.microsoft.com/office/powerpoint/2010/main" val="112750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111614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28400"/>
            <a:ext cx="3797299" cy="1026359"/>
          </a:xfrm>
          <a:ln>
            <a:noFill/>
          </a:ln>
        </p:spPr>
        <p:txBody>
          <a:bodyPr/>
          <a:lstStyle/>
          <a:p>
            <a:r>
              <a:rPr lang="es-ES" sz="5400" dirty="0"/>
              <a:t>Project idea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600" y="3121200"/>
            <a:ext cx="3177540" cy="660103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>
                <a:latin typeface="Tajawal" panose="00000500000000000000" pitchFamily="2" charset="-78"/>
              </a:rPr>
              <a:t>Idea </a:t>
            </a:r>
            <a:r>
              <a:rPr lang="en-US" dirty="0">
                <a:latin typeface="Tajawal" panose="00000500000000000000" pitchFamily="2" charset="-78"/>
              </a:rPr>
              <a:t>description</a:t>
            </a:r>
            <a:r>
              <a:rPr lang="es-ES" dirty="0">
                <a:latin typeface="Tajawal" panose="00000500000000000000" pitchFamily="2" charset="-78"/>
              </a:rPr>
              <a:t> and </a:t>
            </a:r>
            <a:endParaRPr lang="en-US" dirty="0">
              <a:latin typeface="Tajawal" panose="00000500000000000000" pitchFamily="2" charset="-7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domain of interest.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37510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01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28307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sz="3200" dirty="0">
                <a:solidFill>
                  <a:srgbClr val="FF6624"/>
                </a:solidFill>
                <a:latin typeface="Tajawal" panose="00000500000000000000" pitchFamily="2" charset="-78"/>
              </a:rPr>
              <a:t>Time Plan</a:t>
            </a:r>
            <a:endParaRPr lang="en-US" sz="3200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E83EB-E218-8722-DDBC-5E8AAD76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7072"/>
              </p:ext>
            </p:extLst>
          </p:nvPr>
        </p:nvGraphicFramePr>
        <p:xfrm>
          <a:off x="532311" y="1014127"/>
          <a:ext cx="7945482" cy="341087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859824">
                  <a:extLst>
                    <a:ext uri="{9D8B030D-6E8A-4147-A177-3AD203B41FA5}">
                      <a16:colId xmlns:a16="http://schemas.microsoft.com/office/drawing/2014/main" val="3848716285"/>
                    </a:ext>
                  </a:extLst>
                </a:gridCol>
                <a:gridCol w="1622929">
                  <a:extLst>
                    <a:ext uri="{9D8B030D-6E8A-4147-A177-3AD203B41FA5}">
                      <a16:colId xmlns:a16="http://schemas.microsoft.com/office/drawing/2014/main" val="3381679741"/>
                    </a:ext>
                  </a:extLst>
                </a:gridCol>
                <a:gridCol w="1391081">
                  <a:extLst>
                    <a:ext uri="{9D8B030D-6E8A-4147-A177-3AD203B41FA5}">
                      <a16:colId xmlns:a16="http://schemas.microsoft.com/office/drawing/2014/main" val="2317864383"/>
                    </a:ext>
                  </a:extLst>
                </a:gridCol>
                <a:gridCol w="1071648">
                  <a:extLst>
                    <a:ext uri="{9D8B030D-6E8A-4147-A177-3AD203B41FA5}">
                      <a16:colId xmlns:a16="http://schemas.microsoft.com/office/drawing/2014/main" val="3747301380"/>
                    </a:ext>
                  </a:extLst>
                </a:gridCol>
              </a:tblGrid>
              <a:tr h="189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 Title </a:t>
                      </a:r>
                      <a:endParaRPr lang="en-US" sz="105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43468" marR="434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 date </a:t>
                      </a:r>
                      <a:endParaRPr lang="en-US" sz="105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43468" marR="434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End date</a:t>
                      </a:r>
                      <a:endParaRPr lang="en-US" sz="105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43468" marR="4346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Duration</a:t>
                      </a:r>
                      <a:endParaRPr lang="en-US" sz="105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43468" marR="43468" marT="0" marB="0"/>
                </a:tc>
                <a:extLst>
                  <a:ext uri="{0D108BD9-81ED-4DB2-BD59-A6C34878D82A}">
                    <a16:rowId xmlns:a16="http://schemas.microsoft.com/office/drawing/2014/main" val="1997325215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Project definition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10/1/2021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10/8/2021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17392797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Idea brainstorming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10/22/2021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11/1/2021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8260403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11/15/2021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12/15/2021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498120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Requirements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12/18/2021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12/22/2021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0526734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Mid-year documentation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12/19/2021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2/22/2022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1525105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Changes in the documentation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2/11/2022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2/14/2022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6431402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Kher Wallet Logo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2/14/2022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2/20/2022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405183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UI prototyping screens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2/15/2022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2/20/2022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3160008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Mid-year 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2/20/2022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9780303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Design and architecture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2/25/2022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40482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Flutter implementation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3/8/2022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5041496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gathering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6/22/2022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3494313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Acceptance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7/4/2022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7/7/2022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0788666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Application Testing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7/6/2022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7/10/2022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9441155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Final documentation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7/5/2022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7/13/2022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8302194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Final Presentation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7/9/2022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7/12/2022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0916749"/>
                  </a:ext>
                </a:extLst>
              </a:tr>
              <a:tr h="1893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7/10/2022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7/13/2022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3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8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6624"/>
                </a:solidFill>
                <a:latin typeface="Tajawal" panose="00000500000000000000" pitchFamily="2" charset="-78"/>
              </a:rPr>
              <a:t>Gantt Chart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1C26C-5A07-EE87-B7E9-DB56AA81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79" y="842554"/>
            <a:ext cx="6608637" cy="37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05369"/>
            <a:ext cx="9144000" cy="1443249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941295" y="3959633"/>
            <a:ext cx="7261411" cy="554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Git hub repository graph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50CF60-C864-267E-F394-C41F28DCD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5" y="890000"/>
            <a:ext cx="8209369" cy="22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008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1002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CD67EB5C-80D5-477D-BD5C-74A35123F7F2}"/>
              </a:ext>
            </a:extLst>
          </p:cNvPr>
          <p:cNvSpPr txBox="1">
            <a:spLocks/>
          </p:cNvSpPr>
          <p:nvPr/>
        </p:nvSpPr>
        <p:spPr>
          <a:xfrm>
            <a:off x="3289023" y="3627186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11758C4C-EA0F-46DB-A00E-5CB3F08DD3F3}"/>
              </a:ext>
            </a:extLst>
          </p:cNvPr>
          <p:cNvSpPr txBox="1">
            <a:spLocks/>
          </p:cNvSpPr>
          <p:nvPr/>
        </p:nvSpPr>
        <p:spPr>
          <a:xfrm>
            <a:off x="3291069" y="4015986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035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05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34756E6-4405-44FE-9EC4-B80A5B8F2786}"/>
              </a:ext>
            </a:extLst>
          </p:cNvPr>
          <p:cNvSpPr txBox="1">
            <a:spLocks/>
          </p:cNvSpPr>
          <p:nvPr/>
        </p:nvSpPr>
        <p:spPr>
          <a:xfrm>
            <a:off x="5225271" y="2372375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0FA173E8-3A98-457C-A8AC-6C6E3375F51D}"/>
              </a:ext>
            </a:extLst>
          </p:cNvPr>
          <p:cNvSpPr txBox="1">
            <a:spLocks/>
          </p:cNvSpPr>
          <p:nvPr/>
        </p:nvSpPr>
        <p:spPr>
          <a:xfrm>
            <a:off x="5098022" y="3083798"/>
            <a:ext cx="2801855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45566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3A9A0-06AB-B562-06C7-3C515365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6F2CEC-CC06-FD04-21DD-854C0A88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8B460-531F-5828-0DC9-A00FADB0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990ED1-1B9C-6FFD-6C27-C84AE960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942" y="628958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077" y="628958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7418" y="628958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744FA-823B-9454-197B-2BE1CF614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328" y="972088"/>
            <a:ext cx="3393804" cy="200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92898-1100-6795-DBD0-1784D01DB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1047" y="972088"/>
            <a:ext cx="3393804" cy="20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469353" y="129569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20144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3200" dirty="0">
                <a:solidFill>
                  <a:srgbClr val="FF6624"/>
                </a:solidFill>
                <a:latin typeface="Tajawal" panose="00000500000000000000" pitchFamily="2" charset="-78"/>
              </a:rPr>
              <a:t>Project idea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50FE805-3682-40F5-8C12-11A299A8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139463"/>
            <a:ext cx="5832983" cy="2864574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Tajawal" panose="00000500000000000000" pitchFamily="2" charset="-78"/>
              </a:rPr>
              <a:t>Nowadays, there are a lot of </a:t>
            </a:r>
            <a:r>
              <a:rPr lang="en-US" sz="2000" b="1" dirty="0">
                <a:latin typeface="Tajawal" panose="00000500000000000000" pitchFamily="2" charset="-78"/>
              </a:rPr>
              <a:t>organizations</a:t>
            </a:r>
            <a:r>
              <a:rPr lang="en-US" sz="2000" dirty="0">
                <a:latin typeface="Tajawal" panose="00000500000000000000" pitchFamily="2" charset="-78"/>
              </a:rPr>
              <a:t> that accept </a:t>
            </a:r>
            <a:r>
              <a:rPr lang="en-US" sz="2000" b="1" dirty="0">
                <a:latin typeface="Tajawal" panose="00000500000000000000" pitchFamily="2" charset="-78"/>
              </a:rPr>
              <a:t>donations</a:t>
            </a:r>
            <a:r>
              <a:rPr lang="en-US" sz="2000" dirty="0">
                <a:latin typeface="Tajawal" panose="00000500000000000000" pitchFamily="2" charset="-78"/>
              </a:rPr>
              <a:t> from different people.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It takes </a:t>
            </a:r>
            <a:r>
              <a:rPr lang="en-US" sz="2000" b="1" dirty="0">
                <a:latin typeface="Tajawal" panose="00000500000000000000" pitchFamily="2" charset="-78"/>
              </a:rPr>
              <a:t>time</a:t>
            </a:r>
            <a:r>
              <a:rPr lang="en-US" sz="2000" dirty="0">
                <a:latin typeface="Tajawal" panose="00000500000000000000" pitchFamily="2" charset="-78"/>
              </a:rPr>
              <a:t> and </a:t>
            </a:r>
            <a:r>
              <a:rPr lang="en-US" sz="2000" b="1" dirty="0">
                <a:latin typeface="Tajawal" panose="00000500000000000000" pitchFamily="2" charset="-78"/>
              </a:rPr>
              <a:t>effort</a:t>
            </a:r>
            <a:r>
              <a:rPr lang="en-US" sz="2000" dirty="0">
                <a:latin typeface="Tajawal" panose="00000500000000000000" pitchFamily="2" charset="-78"/>
              </a:rPr>
              <a:t> for people to reach to these organizations so they can donate.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 So, our project idea is to solve this problem by implementing an application that </a:t>
            </a:r>
            <a:r>
              <a:rPr lang="en-US" sz="2000" b="1" dirty="0">
                <a:latin typeface="Tajawal" panose="00000500000000000000" pitchFamily="2" charset="-78"/>
              </a:rPr>
              <a:t>help</a:t>
            </a:r>
            <a:r>
              <a:rPr lang="en-US" sz="2000" dirty="0">
                <a:latin typeface="Tajawal" panose="00000500000000000000" pitchFamily="2" charset="-78"/>
              </a:rPr>
              <a:t> people to </a:t>
            </a:r>
            <a:r>
              <a:rPr lang="en-US" sz="2000" b="1" dirty="0">
                <a:latin typeface="Tajawal" panose="00000500000000000000" pitchFamily="2" charset="-78"/>
              </a:rPr>
              <a:t>donate</a:t>
            </a:r>
            <a:r>
              <a:rPr lang="en-US" sz="2000" dirty="0">
                <a:latin typeface="Tajawal" panose="00000500000000000000" pitchFamily="2" charset="-78"/>
              </a:rPr>
              <a:t> in an </a:t>
            </a:r>
            <a:r>
              <a:rPr lang="en-US" sz="2000" b="1" dirty="0">
                <a:latin typeface="Tajawal" panose="00000500000000000000" pitchFamily="2" charset="-78"/>
              </a:rPr>
              <a:t>easier way </a:t>
            </a:r>
            <a:r>
              <a:rPr lang="en-US" sz="2000" dirty="0">
                <a:latin typeface="Tajawal" panose="00000500000000000000" pitchFamily="2" charset="-78"/>
              </a:rPr>
              <a:t>and </a:t>
            </a:r>
            <a:r>
              <a:rPr lang="en-US" sz="2000" b="1" dirty="0">
                <a:latin typeface="Tajawal" panose="00000500000000000000" pitchFamily="2" charset="-78"/>
              </a:rPr>
              <a:t>notify</a:t>
            </a:r>
            <a:r>
              <a:rPr lang="en-US" sz="2000" dirty="0">
                <a:latin typeface="Tajawal" panose="00000500000000000000" pitchFamily="2" charset="-78"/>
              </a:rPr>
              <a:t> when there is a new post or event around the corner.</a:t>
            </a:r>
          </a:p>
        </p:txBody>
      </p:sp>
      <p:pic>
        <p:nvPicPr>
          <p:cNvPr id="1028" name="Picture 4" descr="10 Ways to Share the Spirit of Ramadan With Others">
            <a:extLst>
              <a:ext uri="{FF2B5EF4-FFF2-40B4-BE49-F238E27FC236}">
                <a16:creationId xmlns:a16="http://schemas.microsoft.com/office/drawing/2014/main" id="{CDE91BAE-45AD-E7ED-0706-40DEA9F4E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81" y="916507"/>
            <a:ext cx="2290466" cy="152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ease consider donating to CCAP Today!">
            <a:extLst>
              <a:ext uri="{FF2B5EF4-FFF2-40B4-BE49-F238E27FC236}">
                <a16:creationId xmlns:a16="http://schemas.microsoft.com/office/drawing/2014/main" id="{16ABB0EE-4AAF-7147-91F0-74C56A77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81" y="2540362"/>
            <a:ext cx="2295144" cy="16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>
                <a:latin typeface="+mj-lt"/>
                <a:cs typeface="+mj-cs"/>
              </a:rPr>
              <a:t>Donator’s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24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559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 dirty="0">
                <a:latin typeface="+mj-lt"/>
                <a:cs typeface="+mj-cs"/>
              </a:rPr>
              <a:t>Organization’s demo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BD3DDFF-42DF-12F2-1979-0092A05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669" y="570924"/>
            <a:ext cx="1415845" cy="28316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6804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 dirty="0">
                <a:latin typeface="+mj-lt"/>
                <a:cs typeface="+mj-cs"/>
              </a:rPr>
              <a:t>Organization’s demo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61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6AB8D-0DB6-5E9E-D257-FF3167977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0896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941292" y="3959631"/>
            <a:ext cx="7280934" cy="554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 dirty="0">
                <a:latin typeface="+mj-lt"/>
                <a:cs typeface="+mj-cs"/>
              </a:rPr>
              <a:t>Organization’s demo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B611862-D9B2-5FE6-7CFD-CB3B0541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61" y="570924"/>
            <a:ext cx="1415845" cy="2831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B94E0D-CFD7-B616-959E-350EC0EE6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900" y="570924"/>
            <a:ext cx="1415845" cy="28316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1DEA9B-8FE5-2D63-6BBA-5B0D680B7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035" y="570924"/>
            <a:ext cx="1415845" cy="283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6AB8D-0DB6-5E9E-D257-FF3167977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0896" y="570924"/>
            <a:ext cx="1415845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orded demo">
            <a:hlinkClick r:id="" action="ppaction://media"/>
            <a:extLst>
              <a:ext uri="{FF2B5EF4-FFF2-40B4-BE49-F238E27FC236}">
                <a16:creationId xmlns:a16="http://schemas.microsoft.com/office/drawing/2014/main" id="{713E482D-7E37-0EFF-958B-E3870B73A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955" y="360679"/>
            <a:ext cx="742808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1002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847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06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8FA15FF7-3C0E-496F-A489-D32886300837}"/>
              </a:ext>
            </a:extLst>
          </p:cNvPr>
          <p:cNvSpPr txBox="1">
            <a:spLocks/>
          </p:cNvSpPr>
          <p:nvPr/>
        </p:nvSpPr>
        <p:spPr>
          <a:xfrm>
            <a:off x="5224550" y="328756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ctr" defTabSz="6858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5pPr>
            <a:lvl6pPr marL="17145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0FFC0C57-24BE-4458-9A7C-BA336D6D5187}"/>
              </a:ext>
            </a:extLst>
          </p:cNvPr>
          <p:cNvSpPr txBox="1">
            <a:spLocks/>
          </p:cNvSpPr>
          <p:nvPr/>
        </p:nvSpPr>
        <p:spPr>
          <a:xfrm>
            <a:off x="4766680" y="2221339"/>
            <a:ext cx="3407380" cy="964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noProof="1">
                <a:latin typeface="Tajawal" panose="00000500000000000000" pitchFamily="2" charset="-7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1140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469353" y="129569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D8F9412-2653-45E7-9E0C-5BC42B98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97501"/>
            <a:ext cx="7696200" cy="922389"/>
          </a:xfrm>
        </p:spPr>
        <p:txBody>
          <a:bodyPr>
            <a:noAutofit/>
          </a:bodyPr>
          <a:lstStyle/>
          <a:p>
            <a:r>
              <a:rPr lang="es-ES" sz="9000" dirty="0">
                <a:latin typeface="Tajawal" panose="00000500000000000000" pitchFamily="2" charset="-78"/>
              </a:rPr>
              <a:t>THANKS!</a:t>
            </a:r>
            <a:endParaRPr lang="en-US" sz="9000" dirty="0">
              <a:latin typeface="Tajawal" panose="00000500000000000000" pitchFamily="2" charset="-78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FC49ADA-0128-47E0-83BE-D5F3E03DA214}"/>
              </a:ext>
            </a:extLst>
          </p:cNvPr>
          <p:cNvSpPr txBox="1">
            <a:spLocks/>
          </p:cNvSpPr>
          <p:nvPr/>
        </p:nvSpPr>
        <p:spPr>
          <a:xfrm>
            <a:off x="2654559" y="1662488"/>
            <a:ext cx="3837600" cy="1152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FF6624"/>
                </a:solidFill>
              </a:rPr>
              <a:t>Do you have any questions?</a:t>
            </a:r>
          </a:p>
          <a:p>
            <a:pPr algn="ctr"/>
            <a:r>
              <a:rPr lang="en-US" sz="1400" dirty="0">
                <a:solidFill>
                  <a:srgbClr val="FF6624"/>
                </a:solidFill>
              </a:rPr>
              <a:t>kherwallet@gmail.com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39ED3D-A517-4E00-889E-9D3D290AD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79" y="2591408"/>
            <a:ext cx="2377241" cy="18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39707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28400"/>
            <a:ext cx="3797299" cy="1026359"/>
          </a:xfrm>
          <a:ln>
            <a:noFill/>
          </a:ln>
        </p:spPr>
        <p:txBody>
          <a:bodyPr/>
          <a:lstStyle/>
          <a:p>
            <a:r>
              <a:rPr lang="en-US" sz="5400" dirty="0"/>
              <a:t>Problem</a:t>
            </a:r>
            <a:r>
              <a:rPr lang="es-ES" sz="5400" dirty="0"/>
              <a:t> </a:t>
            </a:r>
            <a:r>
              <a:rPr lang="en-US" sz="5400" dirty="0"/>
              <a:t>significance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600" y="3245295"/>
            <a:ext cx="3177540" cy="660103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Problems to be solved.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02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23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769803" y="1024375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Problem significance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50FE805-3682-40F5-8C12-11A299A8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4050" y="1139463"/>
            <a:ext cx="5396049" cy="2864574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Tajawal" panose="00000500000000000000" pitchFamily="2" charset="-78"/>
              </a:rPr>
              <a:t>Our problem is that people spend so much </a:t>
            </a:r>
            <a:r>
              <a:rPr lang="en-US" sz="2000" b="1" dirty="0">
                <a:latin typeface="Tajawal" panose="00000500000000000000" pitchFamily="2" charset="-78"/>
              </a:rPr>
              <a:t>time</a:t>
            </a:r>
            <a:r>
              <a:rPr lang="en-US" sz="2000" dirty="0">
                <a:latin typeface="Tajawal" panose="00000500000000000000" pitchFamily="2" charset="-78"/>
              </a:rPr>
              <a:t> and </a:t>
            </a:r>
            <a:r>
              <a:rPr lang="en-US" sz="2000" b="1" dirty="0">
                <a:latin typeface="Tajawal" panose="00000500000000000000" pitchFamily="2" charset="-78"/>
              </a:rPr>
              <a:t>effort</a:t>
            </a:r>
            <a:r>
              <a:rPr lang="en-US" sz="2000" dirty="0">
                <a:latin typeface="Tajawal" panose="00000500000000000000" pitchFamily="2" charset="-78"/>
              </a:rPr>
              <a:t> to reach different organizations that has led to the </a:t>
            </a:r>
            <a:r>
              <a:rPr lang="en-US" sz="2000" b="1" dirty="0">
                <a:latin typeface="Tajawal" panose="00000500000000000000" pitchFamily="2" charset="-78"/>
              </a:rPr>
              <a:t>shortage</a:t>
            </a:r>
            <a:r>
              <a:rPr lang="en-US" sz="2000" dirty="0">
                <a:latin typeface="Tajawal" panose="00000500000000000000" pitchFamily="2" charset="-78"/>
              </a:rPr>
              <a:t> of the overall amount of donations.</a:t>
            </a:r>
          </a:p>
          <a:p>
            <a:pPr marL="0" indent="0">
              <a:buNone/>
            </a:pPr>
            <a:endParaRPr lang="en-US" sz="2000" dirty="0">
              <a:latin typeface="Tajawal" panose="00000500000000000000" pitchFamily="2" charset="-78"/>
            </a:endParaRPr>
          </a:p>
          <a:p>
            <a:r>
              <a:rPr lang="en-US" sz="2000" dirty="0">
                <a:latin typeface="Tajawal" panose="00000500000000000000" pitchFamily="2" charset="-78"/>
              </a:rPr>
              <a:t>Other problem is that those organizations </a:t>
            </a:r>
            <a:r>
              <a:rPr lang="en-US" sz="2000" b="1" dirty="0">
                <a:latin typeface="Tajawal" panose="00000500000000000000" pitchFamily="2" charset="-78"/>
              </a:rPr>
              <a:t>do not have </a:t>
            </a:r>
            <a:r>
              <a:rPr lang="en-US" sz="2000" dirty="0">
                <a:latin typeface="Tajawal" panose="00000500000000000000" pitchFamily="2" charset="-78"/>
              </a:rPr>
              <a:t>the </a:t>
            </a:r>
            <a:r>
              <a:rPr lang="en-US" sz="2000" b="1" dirty="0">
                <a:latin typeface="Tajawal" panose="00000500000000000000" pitchFamily="2" charset="-78"/>
              </a:rPr>
              <a:t>capability</a:t>
            </a:r>
            <a:r>
              <a:rPr lang="en-US" sz="2000" dirty="0">
                <a:latin typeface="Tajawal" panose="00000500000000000000" pitchFamily="2" charset="-78"/>
              </a:rPr>
              <a:t> to </a:t>
            </a:r>
            <a:r>
              <a:rPr lang="en-US" sz="2000" b="1" dirty="0">
                <a:latin typeface="Tajawal" panose="00000500000000000000" pitchFamily="2" charset="-78"/>
              </a:rPr>
              <a:t>reach large amount of people </a:t>
            </a:r>
            <a:r>
              <a:rPr lang="en-US" sz="2000" dirty="0">
                <a:latin typeface="Tajawal" panose="00000500000000000000" pitchFamily="2" charset="-78"/>
              </a:rPr>
              <a:t>to help in notifying them with events.</a:t>
            </a:r>
          </a:p>
        </p:txBody>
      </p:sp>
      <p:pic>
        <p:nvPicPr>
          <p:cNvPr id="2054" name="Picture 6" descr="Donate! | Chain of Life">
            <a:extLst>
              <a:ext uri="{FF2B5EF4-FFF2-40B4-BE49-F238E27FC236}">
                <a16:creationId xmlns:a16="http://schemas.microsoft.com/office/drawing/2014/main" id="{C94A2E22-CFD2-5B18-9412-8BAF746D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" y="1417844"/>
            <a:ext cx="3010988" cy="21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38332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03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38DD4C66-ED5F-457D-8104-4DECB55B2F49}"/>
              </a:ext>
            </a:extLst>
          </p:cNvPr>
          <p:cNvSpPr txBox="1">
            <a:spLocks/>
          </p:cNvSpPr>
          <p:nvPr/>
        </p:nvSpPr>
        <p:spPr>
          <a:xfrm>
            <a:off x="4337858" y="2540850"/>
            <a:ext cx="4304210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>
                <a:latin typeface="Tajawal" panose="00000500000000000000" pitchFamily="2" charset="-78"/>
              </a:rPr>
              <a:t>Project </a:t>
            </a:r>
            <a:r>
              <a:rPr lang="en-US" sz="54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9823FED-F699-4449-89A6-2303F2284B67}"/>
              </a:ext>
            </a:extLst>
          </p:cNvPr>
          <p:cNvSpPr txBox="1">
            <a:spLocks/>
          </p:cNvSpPr>
          <p:nvPr/>
        </p:nvSpPr>
        <p:spPr>
          <a:xfrm>
            <a:off x="5133701" y="3410699"/>
            <a:ext cx="2672304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Requirements and important diagrams.</a:t>
            </a:r>
          </a:p>
        </p:txBody>
      </p:sp>
    </p:spTree>
    <p:extLst>
      <p:ext uri="{BB962C8B-B14F-4D97-AF65-F5344CB8AC3E}">
        <p14:creationId xmlns:p14="http://schemas.microsoft.com/office/powerpoint/2010/main" val="62178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408C5D"/>
      </a:dk1>
      <a:lt1>
        <a:srgbClr val="F7FFFB"/>
      </a:lt1>
      <a:dk2>
        <a:srgbClr val="408C5D"/>
      </a:dk2>
      <a:lt2>
        <a:srgbClr val="F7FFFB"/>
      </a:lt2>
      <a:accent1>
        <a:srgbClr val="F7FFFB"/>
      </a:accent1>
      <a:accent2>
        <a:srgbClr val="F7FFFB"/>
      </a:accent2>
      <a:accent3>
        <a:srgbClr val="F7FFFB"/>
      </a:accent3>
      <a:accent4>
        <a:srgbClr val="F7FFFB"/>
      </a:accent4>
      <a:accent5>
        <a:srgbClr val="F7FFFB"/>
      </a:accent5>
      <a:accent6>
        <a:srgbClr val="F7FFFB"/>
      </a:accent6>
      <a:hlink>
        <a:srgbClr val="000000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60F9265880FE949BE8C3D0F37C1ED3D" ma:contentTypeVersion="2" ma:contentTypeDescription="Crear nuevo documento." ma:contentTypeScope="" ma:versionID="6324523375f5276df15901b2904a8cd9">
  <xsd:schema xmlns:xsd="http://www.w3.org/2001/XMLSchema" xmlns:xs="http://www.w3.org/2001/XMLSchema" xmlns:p="http://schemas.microsoft.com/office/2006/metadata/properties" xmlns:ns3="3f268bcc-9c2a-49f3-9cb3-db7f72c2a58d" targetNamespace="http://schemas.microsoft.com/office/2006/metadata/properties" ma:root="true" ma:fieldsID="8e3f4d39d2faae94feeda0b25b8144f3" ns3:_="">
    <xsd:import namespace="3f268bcc-9c2a-49f3-9cb3-db7f72c2a5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68bcc-9c2a-49f3-9cb3-db7f72c2a5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4D2616-482F-4E99-BD1E-BF5EB26CAF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3793DF-674F-4C25-8DD1-2BF3AFB246E6}">
  <ds:schemaRefs>
    <ds:schemaRef ds:uri="http://www.w3.org/XML/1998/namespace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f268bcc-9c2a-49f3-9cb3-db7f72c2a58d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029A6F5-7966-4245-8D7A-1C8C9B063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268bcc-9c2a-49f3-9cb3-db7f72c2a5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10920</TotalTime>
  <Words>1160</Words>
  <Application>Microsoft Office PowerPoint</Application>
  <PresentationFormat>On-screen Show (16:9)</PresentationFormat>
  <Paragraphs>375</Paragraphs>
  <Slides>49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Montserrat</vt:lpstr>
      <vt:lpstr>Poiret One</vt:lpstr>
      <vt:lpstr>Tajawal</vt:lpstr>
      <vt:lpstr>Office Theme</vt:lpstr>
      <vt:lpstr>1_Office Theme</vt:lpstr>
      <vt:lpstr>Kher Wallet </vt:lpstr>
      <vt:lpstr>TABLE OF CONTENTS</vt:lpstr>
      <vt:lpstr>Project idea</vt:lpstr>
      <vt:lpstr>Project idea</vt:lpstr>
      <vt:lpstr>TABLE OF CONTENTS</vt:lpstr>
      <vt:lpstr>Problem significance</vt:lpstr>
      <vt:lpstr>Problem significance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Diagram 1</vt:lpstr>
      <vt:lpstr>Sequence Diagram 2</vt:lpstr>
      <vt:lpstr>PowerPoint Presentation</vt:lpstr>
      <vt:lpstr>TABLE OF CONTENTS</vt:lpstr>
      <vt:lpstr>PowerPoint Presentation</vt:lpstr>
      <vt:lpstr>Time Plan</vt:lpstr>
      <vt:lpstr>PowerPoint Presentation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CONTINUITY FRAMEWORKS MEETING</dc:title>
  <cp:lastModifiedBy>Mark Rofaeel</cp:lastModifiedBy>
  <cp:revision>285</cp:revision>
  <dcterms:created xsi:type="dcterms:W3CDTF">2021-10-12T08:06:43Z</dcterms:created>
  <dcterms:modified xsi:type="dcterms:W3CDTF">2022-07-20T19:09:04Z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0x010100E60F9265880FE949BE8C3D0F37C1ED3D</vt:lpwstr>
  </property>
</Properties>
</file>